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Libre Franklin Thin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j4T827qGkhHi0JHcLcr8J3A7/K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LibreFranklinThin-bold.fntdata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font" Target="fonts/LibreFranklinThi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fbfcdb366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dfbfcdb366_2_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Design principles for DeText framework: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Natural language understanding powered by state-of-the-art deep neural networks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Automatic feature extraction with deep models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End-to-end training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Interaction modeling between ranking sources and targets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A general framework with great flexibility to meet requirement of different production applications.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Flexible deep model types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Multiple loss function choices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User defined source/target fields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Configurable network structure (layer sizes and #layers)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Tunable hyperparameters ...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Reaching a good balance between effectiveness and efficiency to meet the industry requirements.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"/>
          <p:cNvSpPr txBox="1"/>
          <p:nvPr>
            <p:ph type="ctrTitle"/>
          </p:nvPr>
        </p:nvSpPr>
        <p:spPr>
          <a:xfrm>
            <a:off x="1485900" y="1122362"/>
            <a:ext cx="8609322" cy="37442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Libre Franklin Thin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" type="subTitle"/>
          </p:nvPr>
        </p:nvSpPr>
        <p:spPr>
          <a:xfrm>
            <a:off x="1485900" y="5230134"/>
            <a:ext cx="4610100" cy="942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0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 rot="5400000">
            <a:off x="4038742" y="-501509"/>
            <a:ext cx="3854167" cy="949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 rot="5400000">
            <a:off x="7529554" y="2200317"/>
            <a:ext cx="5278989" cy="26743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 rot="5400000">
            <a:off x="2043954" y="-351584"/>
            <a:ext cx="5322793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fbfcdb366_2_11"/>
          <p:cNvSpPr txBox="1"/>
          <p:nvPr>
            <p:ph type="ctrTitle"/>
          </p:nvPr>
        </p:nvSpPr>
        <p:spPr>
          <a:xfrm>
            <a:off x="1485900" y="1122362"/>
            <a:ext cx="8609322" cy="37442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Libre Franklin Thin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dfbfcdb366_2_11"/>
          <p:cNvSpPr txBox="1"/>
          <p:nvPr>
            <p:ph idx="1" type="subTitle"/>
          </p:nvPr>
        </p:nvSpPr>
        <p:spPr>
          <a:xfrm>
            <a:off x="1485900" y="5230134"/>
            <a:ext cx="4610100" cy="942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gdfbfcdb366_2_11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dfbfcdb366_2_11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dfbfcdb366_2_11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fbfcdb366_2_17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dfbfcdb366_2_17"/>
          <p:cNvSpPr txBox="1"/>
          <p:nvPr>
            <p:ph idx="1" type="body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+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gdfbfcdb366_2_17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dfbfcdb366_2_17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dfbfcdb366_2_17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fbfcdb366_2_23"/>
          <p:cNvSpPr txBox="1"/>
          <p:nvPr>
            <p:ph type="title"/>
          </p:nvPr>
        </p:nvSpPr>
        <p:spPr>
          <a:xfrm>
            <a:off x="1219200" y="1368862"/>
            <a:ext cx="9486900" cy="3679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ibre Franklin Thi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dfbfcdb366_2_23"/>
          <p:cNvSpPr txBox="1"/>
          <p:nvPr>
            <p:ph idx="1" type="body"/>
          </p:nvPr>
        </p:nvSpPr>
        <p:spPr>
          <a:xfrm>
            <a:off x="1219200" y="5318974"/>
            <a:ext cx="9486900" cy="85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gdfbfcdb366_2_23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dfbfcdb366_2_23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dfbfcdb366_2_23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fbfcdb366_2_29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dfbfcdb366_2_29"/>
          <p:cNvSpPr txBox="1"/>
          <p:nvPr>
            <p:ph idx="1" type="body"/>
          </p:nvPr>
        </p:nvSpPr>
        <p:spPr>
          <a:xfrm>
            <a:off x="1219200" y="2168278"/>
            <a:ext cx="4702921" cy="4008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dfbfcdb366_2_29"/>
          <p:cNvSpPr txBox="1"/>
          <p:nvPr>
            <p:ph idx="2" type="body"/>
          </p:nvPr>
        </p:nvSpPr>
        <p:spPr>
          <a:xfrm>
            <a:off x="6269880" y="2168278"/>
            <a:ext cx="4782699" cy="4008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gdfbfcdb366_2_29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dfbfcdb366_2_29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dfbfcdb366_2_29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fbfcdb366_2_36"/>
          <p:cNvSpPr txBox="1"/>
          <p:nvPr>
            <p:ph type="title"/>
          </p:nvPr>
        </p:nvSpPr>
        <p:spPr>
          <a:xfrm>
            <a:off x="1219200" y="365125"/>
            <a:ext cx="975359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dfbfcdb366_2_36"/>
          <p:cNvSpPr txBox="1"/>
          <p:nvPr>
            <p:ph idx="1" type="body"/>
          </p:nvPr>
        </p:nvSpPr>
        <p:spPr>
          <a:xfrm>
            <a:off x="1219201" y="2109789"/>
            <a:ext cx="4507931" cy="8372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dfbfcdb366_2_36"/>
          <p:cNvSpPr txBox="1"/>
          <p:nvPr>
            <p:ph idx="2" type="body"/>
          </p:nvPr>
        </p:nvSpPr>
        <p:spPr>
          <a:xfrm>
            <a:off x="1219201" y="3063530"/>
            <a:ext cx="4507930" cy="3126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gdfbfcdb366_2_36"/>
          <p:cNvSpPr txBox="1"/>
          <p:nvPr>
            <p:ph idx="3" type="body"/>
          </p:nvPr>
        </p:nvSpPr>
        <p:spPr>
          <a:xfrm>
            <a:off x="6464867" y="2109789"/>
            <a:ext cx="4507932" cy="8372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gdfbfcdb366_2_36"/>
          <p:cNvSpPr txBox="1"/>
          <p:nvPr>
            <p:ph idx="4" type="body"/>
          </p:nvPr>
        </p:nvSpPr>
        <p:spPr>
          <a:xfrm>
            <a:off x="6464867" y="3063530"/>
            <a:ext cx="4507932" cy="3126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gdfbfcdb366_2_36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dfbfcdb366_2_36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dfbfcdb366_2_36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bfcdb366_2_45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dfbfcdb366_2_45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dfbfcdb366_2_45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dfbfcdb366_2_45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fbfcdb366_2_50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dfbfcdb366_2_50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dfbfcdb366_2_50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fbfcdb366_2_54"/>
          <p:cNvSpPr txBox="1"/>
          <p:nvPr>
            <p:ph type="title"/>
          </p:nvPr>
        </p:nvSpPr>
        <p:spPr>
          <a:xfrm>
            <a:off x="1219200" y="457200"/>
            <a:ext cx="3776472" cy="2852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dfbfcdb366_2_54"/>
          <p:cNvSpPr txBox="1"/>
          <p:nvPr>
            <p:ph idx="1" type="body"/>
          </p:nvPr>
        </p:nvSpPr>
        <p:spPr>
          <a:xfrm>
            <a:off x="5557582" y="987425"/>
            <a:ext cx="594861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+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+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2" name="Google Shape;142;gdfbfcdb366_2_54"/>
          <p:cNvSpPr txBox="1"/>
          <p:nvPr>
            <p:ph idx="2" type="body"/>
          </p:nvPr>
        </p:nvSpPr>
        <p:spPr>
          <a:xfrm>
            <a:off x="1219200" y="3484210"/>
            <a:ext cx="3768934" cy="2384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3" name="Google Shape;143;gdfbfcdb366_2_54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dfbfcdb366_2_54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dfbfcdb366_2_54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" type="body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+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fbfcdb366_2_61"/>
          <p:cNvSpPr txBox="1"/>
          <p:nvPr>
            <p:ph type="title"/>
          </p:nvPr>
        </p:nvSpPr>
        <p:spPr>
          <a:xfrm>
            <a:off x="1219200" y="457200"/>
            <a:ext cx="3932349" cy="2852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dfbfcdb366_2_61"/>
          <p:cNvSpPr/>
          <p:nvPr>
            <p:ph idx="2" type="pic"/>
          </p:nvPr>
        </p:nvSpPr>
        <p:spPr>
          <a:xfrm>
            <a:off x="5674810" y="657055"/>
            <a:ext cx="5831389" cy="5515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0" i="0" sz="2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49" name="Google Shape;149;gdfbfcdb366_2_61"/>
          <p:cNvSpPr txBox="1"/>
          <p:nvPr>
            <p:ph idx="1" type="body"/>
          </p:nvPr>
        </p:nvSpPr>
        <p:spPr>
          <a:xfrm>
            <a:off x="1219199" y="3484210"/>
            <a:ext cx="3768934" cy="237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0" name="Google Shape;150;gdfbfcdb366_2_61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dfbfcdb366_2_61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dfbfcdb366_2_61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fbfcdb366_2_68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dfbfcdb366_2_68"/>
          <p:cNvSpPr txBox="1"/>
          <p:nvPr>
            <p:ph idx="1" type="body"/>
          </p:nvPr>
        </p:nvSpPr>
        <p:spPr>
          <a:xfrm rot="5400000">
            <a:off x="4038742" y="-501509"/>
            <a:ext cx="3854167" cy="949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dfbfcdb366_2_68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dfbfcdb366_2_68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dfbfcdb366_2_68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fbfcdb366_2_74"/>
          <p:cNvSpPr txBox="1"/>
          <p:nvPr>
            <p:ph type="title"/>
          </p:nvPr>
        </p:nvSpPr>
        <p:spPr>
          <a:xfrm rot="5400000">
            <a:off x="7529554" y="2200317"/>
            <a:ext cx="5278989" cy="26743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dfbfcdb366_2_74"/>
          <p:cNvSpPr txBox="1"/>
          <p:nvPr>
            <p:ph idx="1" type="body"/>
          </p:nvPr>
        </p:nvSpPr>
        <p:spPr>
          <a:xfrm rot="5400000">
            <a:off x="2043954" y="-351584"/>
            <a:ext cx="5322793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gdfbfcdb366_2_74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dfbfcdb366_2_74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dfbfcdb366_2_74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type="title"/>
          </p:nvPr>
        </p:nvSpPr>
        <p:spPr>
          <a:xfrm>
            <a:off x="1219200" y="1368862"/>
            <a:ext cx="9486900" cy="3679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ibre Franklin Thi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" type="body"/>
          </p:nvPr>
        </p:nvSpPr>
        <p:spPr>
          <a:xfrm>
            <a:off x="1219200" y="5318974"/>
            <a:ext cx="9486900" cy="85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1219200" y="2168278"/>
            <a:ext cx="4702921" cy="4008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2" type="body"/>
          </p:nvPr>
        </p:nvSpPr>
        <p:spPr>
          <a:xfrm>
            <a:off x="6269880" y="2168278"/>
            <a:ext cx="4782699" cy="4008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219200" y="365125"/>
            <a:ext cx="975359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1219201" y="2109789"/>
            <a:ext cx="4507931" cy="8372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4"/>
          <p:cNvSpPr txBox="1"/>
          <p:nvPr>
            <p:ph idx="2" type="body"/>
          </p:nvPr>
        </p:nvSpPr>
        <p:spPr>
          <a:xfrm>
            <a:off x="1219201" y="3063530"/>
            <a:ext cx="4507930" cy="3126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3" type="body"/>
          </p:nvPr>
        </p:nvSpPr>
        <p:spPr>
          <a:xfrm>
            <a:off x="6464867" y="2109789"/>
            <a:ext cx="4507932" cy="8372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4"/>
          <p:cNvSpPr txBox="1"/>
          <p:nvPr>
            <p:ph idx="4" type="body"/>
          </p:nvPr>
        </p:nvSpPr>
        <p:spPr>
          <a:xfrm>
            <a:off x="6464867" y="3063530"/>
            <a:ext cx="4507932" cy="3126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1219200" y="457200"/>
            <a:ext cx="3776472" cy="2852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" type="body"/>
          </p:nvPr>
        </p:nvSpPr>
        <p:spPr>
          <a:xfrm>
            <a:off x="5557582" y="987425"/>
            <a:ext cx="594861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+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+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7"/>
          <p:cNvSpPr txBox="1"/>
          <p:nvPr>
            <p:ph idx="2" type="body"/>
          </p:nvPr>
        </p:nvSpPr>
        <p:spPr>
          <a:xfrm>
            <a:off x="1219200" y="3484210"/>
            <a:ext cx="3768934" cy="2384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7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1219200" y="457200"/>
            <a:ext cx="3932349" cy="2852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/>
          <p:nvPr>
            <p:ph idx="2" type="pic"/>
          </p:nvPr>
        </p:nvSpPr>
        <p:spPr>
          <a:xfrm>
            <a:off x="5674810" y="657055"/>
            <a:ext cx="5831389" cy="5515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0" i="0" sz="2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1219199" y="3484210"/>
            <a:ext cx="3768934" cy="237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8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  <a:defRPr b="0" i="1" sz="40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+"/>
              <a:defRPr b="0" i="0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nsolas"/>
              <a:buChar char="+"/>
              <a:defRPr b="0" i="0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" name="Google Shape;11;p9"/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12" name="Google Shape;12;p9"/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3" name="Google Shape;13;p9"/>
              <p:cNvCxnSpPr/>
              <p:nvPr/>
            </p:nvCxnSpPr>
            <p:spPr>
              <a:xfrm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9"/>
              <p:cNvCxnSpPr/>
              <p:nvPr/>
            </p:nvCxnSpPr>
            <p:spPr>
              <a:xfrm rot="-5400000"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5" name="Google Shape;15;p9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fbfcdb366_2_0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  <a:defRPr b="0" i="1" sz="40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gdfbfcdb366_2_0"/>
          <p:cNvSpPr txBox="1"/>
          <p:nvPr>
            <p:ph idx="1" type="body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+"/>
              <a:defRPr b="0" i="0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nsolas"/>
              <a:buChar char="+"/>
              <a:defRPr b="0" i="0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88" name="Google Shape;88;gdfbfcdb366_2_0"/>
          <p:cNvSpPr txBox="1"/>
          <p:nvPr>
            <p:ph idx="10" type="dt"/>
          </p:nvPr>
        </p:nvSpPr>
        <p:spPr>
          <a:xfrm rot="-5400000">
            <a:off x="-1029207" y="4680813"/>
            <a:ext cx="27583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89" name="Google Shape;89;gdfbfcdb366_2_0"/>
          <p:cNvSpPr txBox="1"/>
          <p:nvPr>
            <p:ph idx="11" type="ftr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90" name="Google Shape;90;gdfbfcdb366_2_0"/>
          <p:cNvSpPr txBox="1"/>
          <p:nvPr>
            <p:ph idx="12" type="sldNum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1" name="Google Shape;91;gdfbfcdb366_2_0"/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92" name="Google Shape;92;gdfbfcdb366_2_0"/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93" name="Google Shape;93;gdfbfcdb366_2_0"/>
              <p:cNvCxnSpPr/>
              <p:nvPr/>
            </p:nvCxnSpPr>
            <p:spPr>
              <a:xfrm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gdfbfcdb366_2_0"/>
              <p:cNvCxnSpPr/>
              <p:nvPr/>
            </p:nvCxnSpPr>
            <p:spPr>
              <a:xfrm rot="-5400000"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95" name="Google Shape;95;gdfbfcdb366_2_0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jpg"/><Relationship Id="rId5" Type="http://schemas.openxmlformats.org/officeDocument/2006/relationships/image" Target="../media/image15.jpg"/><Relationship Id="rId6" Type="http://schemas.openxmlformats.org/officeDocument/2006/relationships/image" Target="../media/image9.jp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4.jpg"/><Relationship Id="rId5" Type="http://schemas.openxmlformats.org/officeDocument/2006/relationships/hyperlink" Target="https://github.com/linkedin/detext?fbclid=IwAR1mY1XEYCM8ooEZzkyuL8FtS0nu7WCSSEWuLPkHNjWGtGNReJA6ATV5X1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1"/>
          <p:cNvSpPr/>
          <p:nvPr/>
        </p:nvSpPr>
        <p:spPr>
          <a:xfrm>
            <a:off x="0" y="0"/>
            <a:ext cx="12046778" cy="6858000"/>
          </a:xfrm>
          <a:custGeom>
            <a:rect b="b" l="l" r="r" t="t"/>
            <a:pathLst>
              <a:path extrusionOk="0" h="6858000" w="12046778">
                <a:moveTo>
                  <a:pt x="0" y="0"/>
                </a:moveTo>
                <a:lnTo>
                  <a:pt x="454478" y="0"/>
                </a:lnTo>
                <a:lnTo>
                  <a:pt x="892342" y="15552"/>
                </a:lnTo>
                <a:lnTo>
                  <a:pt x="893702" y="0"/>
                </a:lnTo>
                <a:lnTo>
                  <a:pt x="5761220" y="0"/>
                </a:lnTo>
                <a:lnTo>
                  <a:pt x="7920992" y="265187"/>
                </a:lnTo>
                <a:lnTo>
                  <a:pt x="11428519" y="389763"/>
                </a:lnTo>
                <a:lnTo>
                  <a:pt x="11417875" y="694551"/>
                </a:lnTo>
                <a:lnTo>
                  <a:pt x="12046778" y="771770"/>
                </a:lnTo>
                <a:lnTo>
                  <a:pt x="11299482" y="6858000"/>
                </a:lnTo>
                <a:lnTo>
                  <a:pt x="11202642" y="6858000"/>
                </a:lnTo>
                <a:lnTo>
                  <a:pt x="6662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1"/>
          <p:cNvSpPr/>
          <p:nvPr/>
        </p:nvSpPr>
        <p:spPr>
          <a:xfrm>
            <a:off x="1" y="0"/>
            <a:ext cx="11915541" cy="6858001"/>
          </a:xfrm>
          <a:custGeom>
            <a:rect b="b" l="l" r="r" t="t"/>
            <a:pathLst>
              <a:path extrusionOk="0" h="6858001" w="11915541">
                <a:moveTo>
                  <a:pt x="289900" y="0"/>
                </a:moveTo>
                <a:lnTo>
                  <a:pt x="4956408" y="0"/>
                </a:lnTo>
                <a:lnTo>
                  <a:pt x="7146011" y="269060"/>
                </a:lnTo>
                <a:lnTo>
                  <a:pt x="7883888" y="358077"/>
                </a:lnTo>
                <a:lnTo>
                  <a:pt x="8743808" y="388772"/>
                </a:lnTo>
                <a:lnTo>
                  <a:pt x="8846325" y="387158"/>
                </a:lnTo>
                <a:lnTo>
                  <a:pt x="8908081" y="391374"/>
                </a:lnTo>
                <a:lnTo>
                  <a:pt x="8976104" y="394890"/>
                </a:lnTo>
                <a:lnTo>
                  <a:pt x="9041336" y="398298"/>
                </a:lnTo>
                <a:lnTo>
                  <a:pt x="9111961" y="399407"/>
                </a:lnTo>
                <a:lnTo>
                  <a:pt x="9137458" y="411076"/>
                </a:lnTo>
                <a:lnTo>
                  <a:pt x="9439267" y="421615"/>
                </a:lnTo>
                <a:lnTo>
                  <a:pt x="9447565" y="420237"/>
                </a:lnTo>
                <a:cubicBezTo>
                  <a:pt x="9454515" y="418898"/>
                  <a:pt x="9474592" y="414507"/>
                  <a:pt x="9480968" y="413579"/>
                </a:cubicBezTo>
                <a:lnTo>
                  <a:pt x="9485823" y="414668"/>
                </a:lnTo>
                <a:lnTo>
                  <a:pt x="9504040" y="413672"/>
                </a:lnTo>
                <a:lnTo>
                  <a:pt x="9510668" y="420087"/>
                </a:lnTo>
                <a:lnTo>
                  <a:pt x="9572280" y="419684"/>
                </a:lnTo>
                <a:cubicBezTo>
                  <a:pt x="9599152" y="403815"/>
                  <a:pt x="9648610" y="413243"/>
                  <a:pt x="9690102" y="407264"/>
                </a:cubicBezTo>
                <a:lnTo>
                  <a:pt x="9711635" y="410830"/>
                </a:lnTo>
                <a:lnTo>
                  <a:pt x="9828330" y="413906"/>
                </a:lnTo>
                <a:cubicBezTo>
                  <a:pt x="9901450" y="412197"/>
                  <a:pt x="9903487" y="416948"/>
                  <a:pt x="9966913" y="412008"/>
                </a:cubicBezTo>
                <a:cubicBezTo>
                  <a:pt x="10024782" y="416355"/>
                  <a:pt x="10018033" y="414239"/>
                  <a:pt x="10066210" y="412124"/>
                </a:cubicBezTo>
                <a:lnTo>
                  <a:pt x="10165116" y="410209"/>
                </a:lnTo>
                <a:cubicBezTo>
                  <a:pt x="10191560" y="417316"/>
                  <a:pt x="10211518" y="430503"/>
                  <a:pt x="10244876" y="418729"/>
                </a:cubicBezTo>
                <a:cubicBezTo>
                  <a:pt x="10237086" y="432781"/>
                  <a:pt x="10284124" y="415543"/>
                  <a:pt x="10292900" y="427936"/>
                </a:cubicBezTo>
                <a:cubicBezTo>
                  <a:pt x="10297954" y="438166"/>
                  <a:pt x="10313400" y="435319"/>
                  <a:pt x="10326189" y="437758"/>
                </a:cubicBezTo>
                <a:cubicBezTo>
                  <a:pt x="10337091" y="447506"/>
                  <a:pt x="10399279" y="450054"/>
                  <a:pt x="10419820" y="445961"/>
                </a:cubicBezTo>
                <a:cubicBezTo>
                  <a:pt x="10473071" y="447462"/>
                  <a:pt x="10510712" y="446330"/>
                  <a:pt x="10556118" y="452534"/>
                </a:cubicBezTo>
                <a:cubicBezTo>
                  <a:pt x="10574153" y="454056"/>
                  <a:pt x="10608649" y="456182"/>
                  <a:pt x="10617267" y="458327"/>
                </a:cubicBezTo>
                <a:lnTo>
                  <a:pt x="11266201" y="485414"/>
                </a:lnTo>
                <a:cubicBezTo>
                  <a:pt x="11266172" y="486232"/>
                  <a:pt x="11266143" y="487049"/>
                  <a:pt x="11266114" y="487867"/>
                </a:cubicBezTo>
                <a:lnTo>
                  <a:pt x="11294016" y="500627"/>
                </a:lnTo>
                <a:cubicBezTo>
                  <a:pt x="11301071" y="508193"/>
                  <a:pt x="11305249" y="518441"/>
                  <a:pt x="11304892" y="529592"/>
                </a:cubicBezTo>
                <a:lnTo>
                  <a:pt x="11295858" y="788304"/>
                </a:lnTo>
                <a:lnTo>
                  <a:pt x="11881324" y="860190"/>
                </a:lnTo>
                <a:cubicBezTo>
                  <a:pt x="11881227" y="860985"/>
                  <a:pt x="11881128" y="861779"/>
                  <a:pt x="11881031" y="862574"/>
                </a:cubicBezTo>
                <a:lnTo>
                  <a:pt x="11907128" y="877384"/>
                </a:lnTo>
                <a:cubicBezTo>
                  <a:pt x="11913358" y="885357"/>
                  <a:pt x="11916554" y="895698"/>
                  <a:pt x="11915256" y="906533"/>
                </a:cubicBezTo>
                <a:lnTo>
                  <a:pt x="11521832" y="4110709"/>
                </a:lnTo>
                <a:lnTo>
                  <a:pt x="11515825" y="4119564"/>
                </a:lnTo>
                <a:lnTo>
                  <a:pt x="11519210" y="4131712"/>
                </a:lnTo>
                <a:lnTo>
                  <a:pt x="11184463" y="6858000"/>
                </a:lnTo>
                <a:lnTo>
                  <a:pt x="11083854" y="6858000"/>
                </a:lnTo>
                <a:lnTo>
                  <a:pt x="11083854" y="6858001"/>
                </a:lnTo>
                <a:lnTo>
                  <a:pt x="0" y="6858001"/>
                </a:lnTo>
                <a:lnTo>
                  <a:pt x="0" y="76664"/>
                </a:lnTo>
                <a:lnTo>
                  <a:pt x="286723" y="86899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2" name="Google Shape;172;p1"/>
          <p:cNvPicPr preferRelativeResize="0"/>
          <p:nvPr/>
        </p:nvPicPr>
        <p:blipFill rotWithShape="1">
          <a:blip r:embed="rId4">
            <a:alphaModFix amt="85000"/>
          </a:blip>
          <a:srcRect b="653" l="0" r="0" t="6850"/>
          <a:stretch/>
        </p:blipFill>
        <p:spPr>
          <a:xfrm>
            <a:off x="-5309" y="-2547"/>
            <a:ext cx="11920851" cy="6863842"/>
          </a:xfrm>
          <a:custGeom>
            <a:rect b="b" l="l" r="r" t="t"/>
            <a:pathLst>
              <a:path extrusionOk="0" h="6863842" w="11920851">
                <a:moveTo>
                  <a:pt x="93746" y="220"/>
                </a:moveTo>
                <a:cubicBezTo>
                  <a:pt x="149331" y="1296"/>
                  <a:pt x="222869" y="5962"/>
                  <a:pt x="295210" y="5841"/>
                </a:cubicBezTo>
                <a:lnTo>
                  <a:pt x="4961718" y="5841"/>
                </a:lnTo>
                <a:lnTo>
                  <a:pt x="7151321" y="274901"/>
                </a:lnTo>
                <a:lnTo>
                  <a:pt x="7889198" y="363918"/>
                </a:lnTo>
                <a:lnTo>
                  <a:pt x="8749118" y="394613"/>
                </a:lnTo>
                <a:lnTo>
                  <a:pt x="8851635" y="392999"/>
                </a:lnTo>
                <a:lnTo>
                  <a:pt x="8913391" y="397215"/>
                </a:lnTo>
                <a:lnTo>
                  <a:pt x="8981414" y="400731"/>
                </a:lnTo>
                <a:lnTo>
                  <a:pt x="9046646" y="404139"/>
                </a:lnTo>
                <a:lnTo>
                  <a:pt x="9117271" y="405248"/>
                </a:lnTo>
                <a:lnTo>
                  <a:pt x="9142768" y="416917"/>
                </a:lnTo>
                <a:lnTo>
                  <a:pt x="9444577" y="427456"/>
                </a:lnTo>
                <a:lnTo>
                  <a:pt x="9452875" y="426078"/>
                </a:lnTo>
                <a:cubicBezTo>
                  <a:pt x="9459825" y="424739"/>
                  <a:pt x="9479902" y="420348"/>
                  <a:pt x="9486278" y="419420"/>
                </a:cubicBezTo>
                <a:lnTo>
                  <a:pt x="9491133" y="420509"/>
                </a:lnTo>
                <a:lnTo>
                  <a:pt x="9509350" y="419513"/>
                </a:lnTo>
                <a:lnTo>
                  <a:pt x="9515978" y="425928"/>
                </a:lnTo>
                <a:lnTo>
                  <a:pt x="9577590" y="425525"/>
                </a:lnTo>
                <a:cubicBezTo>
                  <a:pt x="9604462" y="409656"/>
                  <a:pt x="9653920" y="419084"/>
                  <a:pt x="9695412" y="413105"/>
                </a:cubicBezTo>
                <a:lnTo>
                  <a:pt x="9716945" y="416671"/>
                </a:lnTo>
                <a:lnTo>
                  <a:pt x="9833640" y="419747"/>
                </a:lnTo>
                <a:cubicBezTo>
                  <a:pt x="9906760" y="418038"/>
                  <a:pt x="9908797" y="422789"/>
                  <a:pt x="9972223" y="417849"/>
                </a:cubicBezTo>
                <a:cubicBezTo>
                  <a:pt x="10030092" y="422196"/>
                  <a:pt x="10023343" y="420080"/>
                  <a:pt x="10071520" y="417965"/>
                </a:cubicBezTo>
                <a:lnTo>
                  <a:pt x="10170426" y="416050"/>
                </a:lnTo>
                <a:cubicBezTo>
                  <a:pt x="10196870" y="423157"/>
                  <a:pt x="10216828" y="436344"/>
                  <a:pt x="10250186" y="424570"/>
                </a:cubicBezTo>
                <a:cubicBezTo>
                  <a:pt x="10242396" y="438622"/>
                  <a:pt x="10289434" y="421384"/>
                  <a:pt x="10298210" y="433777"/>
                </a:cubicBezTo>
                <a:cubicBezTo>
                  <a:pt x="10303264" y="444007"/>
                  <a:pt x="10318710" y="441160"/>
                  <a:pt x="10331499" y="443599"/>
                </a:cubicBezTo>
                <a:cubicBezTo>
                  <a:pt x="10342401" y="453347"/>
                  <a:pt x="10404589" y="455895"/>
                  <a:pt x="10425130" y="451802"/>
                </a:cubicBezTo>
                <a:cubicBezTo>
                  <a:pt x="10478381" y="453303"/>
                  <a:pt x="10516022" y="452171"/>
                  <a:pt x="10561428" y="458375"/>
                </a:cubicBezTo>
                <a:cubicBezTo>
                  <a:pt x="10579463" y="459897"/>
                  <a:pt x="10613959" y="462023"/>
                  <a:pt x="10622577" y="464168"/>
                </a:cubicBezTo>
                <a:lnTo>
                  <a:pt x="11271511" y="491255"/>
                </a:lnTo>
                <a:cubicBezTo>
                  <a:pt x="11271482" y="492073"/>
                  <a:pt x="11271453" y="492890"/>
                  <a:pt x="11271424" y="493708"/>
                </a:cubicBezTo>
                <a:lnTo>
                  <a:pt x="11299326" y="506468"/>
                </a:lnTo>
                <a:cubicBezTo>
                  <a:pt x="11306381" y="514034"/>
                  <a:pt x="11310559" y="524282"/>
                  <a:pt x="11310202" y="535433"/>
                </a:cubicBezTo>
                <a:lnTo>
                  <a:pt x="11301168" y="794145"/>
                </a:lnTo>
                <a:lnTo>
                  <a:pt x="11886634" y="866031"/>
                </a:lnTo>
                <a:cubicBezTo>
                  <a:pt x="11886537" y="866826"/>
                  <a:pt x="11886438" y="867620"/>
                  <a:pt x="11886341" y="868415"/>
                </a:cubicBezTo>
                <a:lnTo>
                  <a:pt x="11912438" y="883225"/>
                </a:lnTo>
                <a:cubicBezTo>
                  <a:pt x="11918668" y="891198"/>
                  <a:pt x="11921864" y="901539"/>
                  <a:pt x="11920566" y="912374"/>
                </a:cubicBezTo>
                <a:lnTo>
                  <a:pt x="11527142" y="4116550"/>
                </a:lnTo>
                <a:lnTo>
                  <a:pt x="11521135" y="4125405"/>
                </a:lnTo>
                <a:lnTo>
                  <a:pt x="11524520" y="4137553"/>
                </a:lnTo>
                <a:lnTo>
                  <a:pt x="11189773" y="6863841"/>
                </a:lnTo>
                <a:lnTo>
                  <a:pt x="11089164" y="6863841"/>
                </a:lnTo>
                <a:lnTo>
                  <a:pt x="11089164" y="6863842"/>
                </a:lnTo>
                <a:lnTo>
                  <a:pt x="5310" y="6863842"/>
                </a:lnTo>
                <a:lnTo>
                  <a:pt x="5310" y="82505"/>
                </a:lnTo>
                <a:lnTo>
                  <a:pt x="0" y="16141"/>
                </a:lnTo>
                <a:cubicBezTo>
                  <a:pt x="530" y="1658"/>
                  <a:pt x="38161" y="-856"/>
                  <a:pt x="93746" y="22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3" name="Google Shape;173;p1"/>
          <p:cNvSpPr/>
          <p:nvPr/>
        </p:nvSpPr>
        <p:spPr>
          <a:xfrm>
            <a:off x="439097" y="3077"/>
            <a:ext cx="6289954" cy="221524"/>
          </a:xfrm>
          <a:custGeom>
            <a:rect b="b" l="l" r="r" t="t"/>
            <a:pathLst>
              <a:path extrusionOk="0" h="221524" w="6289954">
                <a:moveTo>
                  <a:pt x="0" y="0"/>
                </a:moveTo>
                <a:lnTo>
                  <a:pt x="4571379" y="0"/>
                </a:lnTo>
                <a:lnTo>
                  <a:pt x="6289954" y="221524"/>
                </a:lnTo>
                <a:lnTo>
                  <a:pt x="2443404" y="924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74" name="Google Shape;174;p1"/>
          <p:cNvGrpSpPr/>
          <p:nvPr/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75" name="Google Shape;175;p1"/>
            <p:cNvGrpSpPr/>
            <p:nvPr/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76" name="Google Shape;176;p1"/>
              <p:cNvCxnSpPr/>
              <p:nvPr/>
            </p:nvCxnSpPr>
            <p:spPr>
              <a:xfrm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1"/>
              <p:cNvCxnSpPr/>
              <p:nvPr/>
            </p:nvCxnSpPr>
            <p:spPr>
              <a:xfrm rot="-5400000"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78" name="Google Shape;178;p1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79" name="Google Shape;179;p1"/>
          <p:cNvSpPr/>
          <p:nvPr/>
        </p:nvSpPr>
        <p:spPr>
          <a:xfrm>
            <a:off x="11214445" y="792471"/>
            <a:ext cx="701097" cy="5785351"/>
          </a:xfrm>
          <a:custGeom>
            <a:rect b="b" l="l" r="r" t="t"/>
            <a:pathLst>
              <a:path extrusionOk="0" h="5785351" w="701097">
                <a:moveTo>
                  <a:pt x="198672" y="0"/>
                </a:moveTo>
                <a:lnTo>
                  <a:pt x="666880" y="67719"/>
                </a:lnTo>
                <a:cubicBezTo>
                  <a:pt x="666783" y="68514"/>
                  <a:pt x="666684" y="69308"/>
                  <a:pt x="666587" y="70103"/>
                </a:cubicBezTo>
                <a:lnTo>
                  <a:pt x="692684" y="84913"/>
                </a:lnTo>
                <a:cubicBezTo>
                  <a:pt x="698914" y="92886"/>
                  <a:pt x="702110" y="103227"/>
                  <a:pt x="700812" y="114062"/>
                </a:cubicBezTo>
                <a:lnTo>
                  <a:pt x="307388" y="3318238"/>
                </a:lnTo>
                <a:lnTo>
                  <a:pt x="301381" y="3327093"/>
                </a:lnTo>
                <a:lnTo>
                  <a:pt x="304766" y="3339241"/>
                </a:lnTo>
                <a:lnTo>
                  <a:pt x="5678" y="5785351"/>
                </a:lnTo>
                <a:lnTo>
                  <a:pt x="0" y="5647809"/>
                </a:lnTo>
                <a:lnTo>
                  <a:pt x="198672" y="0"/>
                </a:lnTo>
                <a:close/>
              </a:path>
            </a:pathLst>
          </a:custGeom>
          <a:solidFill>
            <a:srgbClr val="000000">
              <a:alpha val="3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0" y="923"/>
            <a:ext cx="11428519" cy="6858000"/>
          </a:xfrm>
          <a:custGeom>
            <a:rect b="b" l="l" r="r" t="t"/>
            <a:pathLst>
              <a:path extrusionOk="0" h="6858000" w="11428519">
                <a:moveTo>
                  <a:pt x="0" y="0"/>
                </a:moveTo>
                <a:lnTo>
                  <a:pt x="454478" y="0"/>
                </a:lnTo>
                <a:lnTo>
                  <a:pt x="11428519" y="389763"/>
                </a:lnTo>
                <a:lnTo>
                  <a:pt x="11202642" y="6858000"/>
                </a:lnTo>
                <a:lnTo>
                  <a:pt x="11083854" y="6858000"/>
                </a:lnTo>
                <a:lnTo>
                  <a:pt x="11188900" y="3849916"/>
                </a:lnTo>
                <a:lnTo>
                  <a:pt x="11184368" y="3837845"/>
                </a:lnTo>
                <a:lnTo>
                  <a:pt x="11189699" y="3828290"/>
                </a:lnTo>
                <a:lnTo>
                  <a:pt x="11304892" y="529592"/>
                </a:lnTo>
                <a:cubicBezTo>
                  <a:pt x="11305249" y="518441"/>
                  <a:pt x="11301071" y="508193"/>
                  <a:pt x="11294016" y="500627"/>
                </a:cubicBezTo>
                <a:lnTo>
                  <a:pt x="11266114" y="487867"/>
                </a:lnTo>
                <a:cubicBezTo>
                  <a:pt x="11266143" y="487049"/>
                  <a:pt x="11266172" y="486232"/>
                  <a:pt x="11266201" y="485414"/>
                </a:cubicBezTo>
                <a:lnTo>
                  <a:pt x="10617267" y="458327"/>
                </a:lnTo>
                <a:cubicBezTo>
                  <a:pt x="10608649" y="456182"/>
                  <a:pt x="10574153" y="454056"/>
                  <a:pt x="10556118" y="452534"/>
                </a:cubicBezTo>
                <a:cubicBezTo>
                  <a:pt x="10510712" y="446330"/>
                  <a:pt x="10473071" y="447462"/>
                  <a:pt x="10419820" y="445961"/>
                </a:cubicBezTo>
                <a:cubicBezTo>
                  <a:pt x="10399279" y="450054"/>
                  <a:pt x="10337091" y="447506"/>
                  <a:pt x="10326189" y="437758"/>
                </a:cubicBezTo>
                <a:cubicBezTo>
                  <a:pt x="10313400" y="435319"/>
                  <a:pt x="10297954" y="438166"/>
                  <a:pt x="10292900" y="427936"/>
                </a:cubicBezTo>
                <a:cubicBezTo>
                  <a:pt x="10284124" y="415543"/>
                  <a:pt x="10237086" y="432781"/>
                  <a:pt x="10244876" y="418729"/>
                </a:cubicBezTo>
                <a:cubicBezTo>
                  <a:pt x="10211518" y="430503"/>
                  <a:pt x="10191560" y="417316"/>
                  <a:pt x="10165116" y="410209"/>
                </a:cubicBezTo>
                <a:lnTo>
                  <a:pt x="10066210" y="412124"/>
                </a:lnTo>
                <a:cubicBezTo>
                  <a:pt x="10018033" y="414239"/>
                  <a:pt x="10024782" y="416355"/>
                  <a:pt x="9966913" y="412008"/>
                </a:cubicBezTo>
                <a:cubicBezTo>
                  <a:pt x="9903487" y="416948"/>
                  <a:pt x="9901450" y="412197"/>
                  <a:pt x="9828330" y="413906"/>
                </a:cubicBezTo>
                <a:lnTo>
                  <a:pt x="9711635" y="410830"/>
                </a:lnTo>
                <a:lnTo>
                  <a:pt x="9690102" y="407264"/>
                </a:lnTo>
                <a:cubicBezTo>
                  <a:pt x="9648610" y="413243"/>
                  <a:pt x="9599152" y="403815"/>
                  <a:pt x="9572280" y="419684"/>
                </a:cubicBezTo>
                <a:lnTo>
                  <a:pt x="9510668" y="420087"/>
                </a:lnTo>
                <a:lnTo>
                  <a:pt x="9504040" y="413672"/>
                </a:lnTo>
                <a:lnTo>
                  <a:pt x="9485823" y="414668"/>
                </a:lnTo>
                <a:lnTo>
                  <a:pt x="9480968" y="413579"/>
                </a:lnTo>
                <a:cubicBezTo>
                  <a:pt x="9474592" y="414507"/>
                  <a:pt x="9454515" y="418898"/>
                  <a:pt x="9447565" y="420237"/>
                </a:cubicBezTo>
                <a:lnTo>
                  <a:pt x="9439267" y="421615"/>
                </a:lnTo>
                <a:lnTo>
                  <a:pt x="9137458" y="411076"/>
                </a:lnTo>
                <a:lnTo>
                  <a:pt x="9111961" y="399407"/>
                </a:lnTo>
                <a:lnTo>
                  <a:pt x="9041336" y="398298"/>
                </a:lnTo>
                <a:lnTo>
                  <a:pt x="8976104" y="394890"/>
                </a:lnTo>
                <a:lnTo>
                  <a:pt x="8908081" y="391374"/>
                </a:lnTo>
                <a:lnTo>
                  <a:pt x="8846325" y="387158"/>
                </a:lnTo>
                <a:lnTo>
                  <a:pt x="8743808" y="388772"/>
                </a:lnTo>
                <a:lnTo>
                  <a:pt x="0" y="7666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1"/>
          <p:cNvSpPr txBox="1"/>
          <p:nvPr>
            <p:ph idx="1" type="subTitle"/>
          </p:nvPr>
        </p:nvSpPr>
        <p:spPr>
          <a:xfrm>
            <a:off x="699915" y="5255663"/>
            <a:ext cx="6029136" cy="916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>
                <a:solidFill>
                  <a:srgbClr val="FFFFFF"/>
                </a:solidFill>
              </a:rPr>
              <a:t>NanoGiants Hackathon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>
                <a:solidFill>
                  <a:srgbClr val="FFFFFF"/>
                </a:solidFill>
              </a:rPr>
              <a:t>Team: Lil Tigs (Alan Le, Hoang Pham, Tram Vu, Troy Nguyen)</a:t>
            </a:r>
            <a:endParaRPr/>
          </a:p>
        </p:txBody>
      </p:sp>
      <p:sp>
        <p:nvSpPr>
          <p:cNvPr id="182" name="Google Shape;182;p1"/>
          <p:cNvSpPr txBox="1"/>
          <p:nvPr>
            <p:ph type="ctrTitle"/>
          </p:nvPr>
        </p:nvSpPr>
        <p:spPr>
          <a:xfrm>
            <a:off x="699915" y="1943100"/>
            <a:ext cx="5694061" cy="29023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</a:pPr>
            <a:r>
              <a:rPr lang="en-US" sz="4000"/>
              <a:t>DeText: A Deep Neural Text Understanding Framework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gdfbfcdb366_2_80"/>
          <p:cNvGrpSpPr/>
          <p:nvPr/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8" name="Google Shape;188;gdfbfcdb366_2_80"/>
            <p:cNvGrpSpPr/>
            <p:nvPr/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9" name="Google Shape;189;gdfbfcdb366_2_80"/>
              <p:cNvCxnSpPr/>
              <p:nvPr/>
            </p:nvCxnSpPr>
            <p:spPr>
              <a:xfrm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gdfbfcdb366_2_80"/>
              <p:cNvCxnSpPr/>
              <p:nvPr/>
            </p:nvCxnSpPr>
            <p:spPr>
              <a:xfrm rot="-5400000"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91" name="Google Shape;191;gdfbfcdb366_2_80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92" name="Google Shape;192;gdfbfcdb366_2_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gdfbfcdb366_2_80"/>
          <p:cNvSpPr/>
          <p:nvPr/>
        </p:nvSpPr>
        <p:spPr>
          <a:xfrm rot="5620780">
            <a:off x="6455432" y="600609"/>
            <a:ext cx="3416468" cy="2651421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tl" dir="2700000" dist="25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gdfbfcdb366_2_80"/>
          <p:cNvSpPr/>
          <p:nvPr/>
        </p:nvSpPr>
        <p:spPr>
          <a:xfrm rot="-10579220">
            <a:off x="6947650" y="324846"/>
            <a:ext cx="2432032" cy="3202946"/>
          </a:xfrm>
          <a:custGeom>
            <a:rect b="b" l="l" r="r" t="t"/>
            <a:pathLst>
              <a:path extrusionOk="0" h="3452654" w="2588701">
                <a:moveTo>
                  <a:pt x="15461" y="2284208"/>
                </a:moveTo>
                <a:cubicBezTo>
                  <a:pt x="19676" y="2197887"/>
                  <a:pt x="6668" y="2237186"/>
                  <a:pt x="8901" y="2194190"/>
                </a:cubicBezTo>
                <a:cubicBezTo>
                  <a:pt x="-6085" y="2161671"/>
                  <a:pt x="1909" y="2131818"/>
                  <a:pt x="4043" y="2115901"/>
                </a:cubicBezTo>
                <a:lnTo>
                  <a:pt x="11773" y="2064850"/>
                </a:lnTo>
                <a:lnTo>
                  <a:pt x="14515" y="1939430"/>
                </a:lnTo>
                <a:lnTo>
                  <a:pt x="14515" y="1888758"/>
                </a:lnTo>
                <a:cubicBezTo>
                  <a:pt x="13855" y="1860173"/>
                  <a:pt x="4632" y="1831116"/>
                  <a:pt x="3972" y="1802531"/>
                </a:cubicBezTo>
                <a:lnTo>
                  <a:pt x="12434" y="1743859"/>
                </a:lnTo>
                <a:cubicBezTo>
                  <a:pt x="11801" y="1162573"/>
                  <a:pt x="11169" y="581286"/>
                  <a:pt x="10536" y="0"/>
                </a:cubicBezTo>
                <a:lnTo>
                  <a:pt x="2558162" y="0"/>
                </a:lnTo>
                <a:cubicBezTo>
                  <a:pt x="2573139" y="43"/>
                  <a:pt x="2585270" y="12172"/>
                  <a:pt x="2585308" y="27148"/>
                </a:cubicBezTo>
                <a:cubicBezTo>
                  <a:pt x="2588419" y="569471"/>
                  <a:pt x="2589390" y="2217510"/>
                  <a:pt x="2588224" y="3450901"/>
                </a:cubicBezTo>
                <a:cubicBezTo>
                  <a:pt x="2588223" y="3451485"/>
                  <a:pt x="2588223" y="3452070"/>
                  <a:pt x="2588222" y="3452654"/>
                </a:cubicBezTo>
                <a:lnTo>
                  <a:pt x="37937" y="3452654"/>
                </a:lnTo>
                <a:cubicBezTo>
                  <a:pt x="25005" y="3452604"/>
                  <a:pt x="14549" y="3445541"/>
                  <a:pt x="14515" y="3436827"/>
                </a:cubicBezTo>
                <a:lnTo>
                  <a:pt x="16537" y="2350506"/>
                </a:lnTo>
                <a:cubicBezTo>
                  <a:pt x="8959" y="2325011"/>
                  <a:pt x="15001" y="2376719"/>
                  <a:pt x="15461" y="2284208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A person wearing a bow tie&#10;&#10;Description automatically generated with medium confidence" id="195" name="Google Shape;195;gdfbfcdb366_2_80"/>
          <p:cNvPicPr preferRelativeResize="0"/>
          <p:nvPr/>
        </p:nvPicPr>
        <p:blipFill rotWithShape="1">
          <a:blip r:embed="rId4">
            <a:alphaModFix amt="85000"/>
          </a:blip>
          <a:srcRect b="-4" l="9017" r="13012" t="0"/>
          <a:stretch/>
        </p:blipFill>
        <p:spPr>
          <a:xfrm>
            <a:off x="6851989" y="250134"/>
            <a:ext cx="2613296" cy="3351762"/>
          </a:xfrm>
          <a:custGeom>
            <a:rect b="b" l="l" r="r" t="t"/>
            <a:pathLst>
              <a:path extrusionOk="0" h="3351762" w="2613296">
                <a:moveTo>
                  <a:pt x="201260" y="0"/>
                </a:moveTo>
                <a:lnTo>
                  <a:pt x="2592261" y="153767"/>
                </a:lnTo>
                <a:cubicBezTo>
                  <a:pt x="2604382" y="154593"/>
                  <a:pt x="2613765" y="161762"/>
                  <a:pt x="2613278" y="169831"/>
                </a:cubicBezTo>
                <a:lnTo>
                  <a:pt x="2546706" y="1175386"/>
                </a:lnTo>
                <a:cubicBezTo>
                  <a:pt x="2552293" y="1199446"/>
                  <a:pt x="2549707" y="1151212"/>
                  <a:pt x="2543768" y="1236828"/>
                </a:cubicBezTo>
                <a:cubicBezTo>
                  <a:pt x="2534677" y="1316486"/>
                  <a:pt x="2549212" y="1280889"/>
                  <a:pt x="2544559" y="1320558"/>
                </a:cubicBezTo>
                <a:cubicBezTo>
                  <a:pt x="2556673" y="1351567"/>
                  <a:pt x="2547401" y="1378722"/>
                  <a:pt x="2544453" y="1393328"/>
                </a:cubicBezTo>
                <a:lnTo>
                  <a:pt x="2534166" y="1440123"/>
                </a:lnTo>
                <a:lnTo>
                  <a:pt x="2524128" y="1556067"/>
                </a:lnTo>
                <a:lnTo>
                  <a:pt x="2521111" y="1602978"/>
                </a:lnTo>
                <a:cubicBezTo>
                  <a:pt x="2520028" y="1629481"/>
                  <a:pt x="2526945" y="1656937"/>
                  <a:pt x="2525862" y="1683439"/>
                </a:cubicBezTo>
                <a:lnTo>
                  <a:pt x="2514436" y="1737246"/>
                </a:lnTo>
                <a:cubicBezTo>
                  <a:pt x="2480421" y="2275417"/>
                  <a:pt x="2446406" y="2813590"/>
                  <a:pt x="2412392" y="3351762"/>
                </a:cubicBezTo>
                <a:lnTo>
                  <a:pt x="23883" y="3198155"/>
                </a:lnTo>
                <a:cubicBezTo>
                  <a:pt x="9844" y="3197212"/>
                  <a:pt x="-807" y="3185252"/>
                  <a:pt x="49" y="3171386"/>
                </a:cubicBezTo>
                <a:cubicBezTo>
                  <a:pt x="29420" y="2669135"/>
                  <a:pt x="126629" y="1143381"/>
                  <a:pt x="201154" y="1623"/>
                </a:cubicBezTo>
                <a:cubicBezTo>
                  <a:pt x="201189" y="1082"/>
                  <a:pt x="201224" y="540"/>
                  <a:pt x="20126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6" name="Google Shape;196;gdfbfcdb366_2_80"/>
          <p:cNvSpPr/>
          <p:nvPr/>
        </p:nvSpPr>
        <p:spPr>
          <a:xfrm>
            <a:off x="8193531" y="4295128"/>
            <a:ext cx="2810775" cy="2562872"/>
          </a:xfrm>
          <a:custGeom>
            <a:rect b="b" l="l" r="r" t="t"/>
            <a:pathLst>
              <a:path extrusionOk="0" h="2562872" w="2810775">
                <a:moveTo>
                  <a:pt x="164820" y="0"/>
                </a:moveTo>
                <a:lnTo>
                  <a:pt x="2810775" y="170163"/>
                </a:lnTo>
                <a:lnTo>
                  <a:pt x="2656898" y="2562872"/>
                </a:lnTo>
                <a:lnTo>
                  <a:pt x="0" y="256287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gdfbfcdb366_2_80"/>
          <p:cNvSpPr/>
          <p:nvPr/>
        </p:nvSpPr>
        <p:spPr>
          <a:xfrm>
            <a:off x="8304500" y="4408738"/>
            <a:ext cx="2568952" cy="2449263"/>
          </a:xfrm>
          <a:custGeom>
            <a:rect b="b" l="l" r="r" t="t"/>
            <a:pathLst>
              <a:path extrusionOk="0" h="2449263" w="2568952">
                <a:moveTo>
                  <a:pt x="156916" y="0"/>
                </a:moveTo>
                <a:lnTo>
                  <a:pt x="2547917" y="153767"/>
                </a:lnTo>
                <a:cubicBezTo>
                  <a:pt x="2560038" y="154593"/>
                  <a:pt x="2569421" y="161762"/>
                  <a:pt x="2568934" y="169831"/>
                </a:cubicBezTo>
                <a:lnTo>
                  <a:pt x="2502362" y="1175386"/>
                </a:lnTo>
                <a:cubicBezTo>
                  <a:pt x="2507949" y="1199446"/>
                  <a:pt x="2505363" y="1151212"/>
                  <a:pt x="2499424" y="1236828"/>
                </a:cubicBezTo>
                <a:cubicBezTo>
                  <a:pt x="2490333" y="1316486"/>
                  <a:pt x="2504868" y="1280889"/>
                  <a:pt x="2500215" y="1320559"/>
                </a:cubicBezTo>
                <a:cubicBezTo>
                  <a:pt x="2512329" y="1351567"/>
                  <a:pt x="2503057" y="1378722"/>
                  <a:pt x="2500109" y="1393329"/>
                </a:cubicBezTo>
                <a:lnTo>
                  <a:pt x="2489822" y="1440124"/>
                </a:lnTo>
                <a:lnTo>
                  <a:pt x="2479784" y="1556068"/>
                </a:lnTo>
                <a:lnTo>
                  <a:pt x="2476767" y="1602978"/>
                </a:lnTo>
                <a:cubicBezTo>
                  <a:pt x="2475684" y="1629481"/>
                  <a:pt x="2482601" y="1656937"/>
                  <a:pt x="2481518" y="1683440"/>
                </a:cubicBezTo>
                <a:lnTo>
                  <a:pt x="2470092" y="1737246"/>
                </a:lnTo>
                <a:lnTo>
                  <a:pt x="2425090" y="2449263"/>
                </a:lnTo>
                <a:lnTo>
                  <a:pt x="0" y="2449263"/>
                </a:lnTo>
                <a:lnTo>
                  <a:pt x="352" y="2443625"/>
                </a:lnTo>
                <a:cubicBezTo>
                  <a:pt x="43616" y="1753039"/>
                  <a:pt x="105573" y="786582"/>
                  <a:pt x="156809" y="1623"/>
                </a:cubicBezTo>
                <a:cubicBezTo>
                  <a:pt x="156845" y="1082"/>
                  <a:pt x="156880" y="541"/>
                  <a:pt x="156916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A person standing in front of a flag&#10;&#10;Description automatically generated with low confidence" id="198" name="Google Shape;198;gdfbfcdb366_2_80"/>
          <p:cNvPicPr preferRelativeResize="0"/>
          <p:nvPr/>
        </p:nvPicPr>
        <p:blipFill rotWithShape="1">
          <a:blip r:embed="rId5">
            <a:alphaModFix amt="85000"/>
          </a:blip>
          <a:srcRect b="1948" l="0" r="-5" t="2705"/>
          <a:stretch/>
        </p:blipFill>
        <p:spPr>
          <a:xfrm>
            <a:off x="8304366" y="4408740"/>
            <a:ext cx="2568952" cy="2449263"/>
          </a:xfrm>
          <a:custGeom>
            <a:rect b="b" l="l" r="r" t="t"/>
            <a:pathLst>
              <a:path extrusionOk="0" h="2449263" w="2568952">
                <a:moveTo>
                  <a:pt x="156916" y="0"/>
                </a:moveTo>
                <a:lnTo>
                  <a:pt x="2547917" y="153767"/>
                </a:lnTo>
                <a:cubicBezTo>
                  <a:pt x="2560038" y="154593"/>
                  <a:pt x="2569421" y="161762"/>
                  <a:pt x="2568934" y="169831"/>
                </a:cubicBezTo>
                <a:lnTo>
                  <a:pt x="2502362" y="1175386"/>
                </a:lnTo>
                <a:cubicBezTo>
                  <a:pt x="2507949" y="1199446"/>
                  <a:pt x="2505363" y="1151212"/>
                  <a:pt x="2499424" y="1236828"/>
                </a:cubicBezTo>
                <a:cubicBezTo>
                  <a:pt x="2490333" y="1316486"/>
                  <a:pt x="2504868" y="1280889"/>
                  <a:pt x="2500215" y="1320559"/>
                </a:cubicBezTo>
                <a:cubicBezTo>
                  <a:pt x="2512329" y="1351567"/>
                  <a:pt x="2503057" y="1378722"/>
                  <a:pt x="2500109" y="1393329"/>
                </a:cubicBezTo>
                <a:lnTo>
                  <a:pt x="2489822" y="1440124"/>
                </a:lnTo>
                <a:lnTo>
                  <a:pt x="2479784" y="1556068"/>
                </a:lnTo>
                <a:lnTo>
                  <a:pt x="2476767" y="1602978"/>
                </a:lnTo>
                <a:cubicBezTo>
                  <a:pt x="2475684" y="1629481"/>
                  <a:pt x="2482601" y="1656937"/>
                  <a:pt x="2481518" y="1683440"/>
                </a:cubicBezTo>
                <a:lnTo>
                  <a:pt x="2470092" y="1737246"/>
                </a:lnTo>
                <a:lnTo>
                  <a:pt x="2425090" y="2449263"/>
                </a:lnTo>
                <a:lnTo>
                  <a:pt x="0" y="2449263"/>
                </a:lnTo>
                <a:lnTo>
                  <a:pt x="352" y="2443625"/>
                </a:lnTo>
                <a:cubicBezTo>
                  <a:pt x="43616" y="1753039"/>
                  <a:pt x="105573" y="786582"/>
                  <a:pt x="156809" y="1623"/>
                </a:cubicBezTo>
                <a:cubicBezTo>
                  <a:pt x="156845" y="1082"/>
                  <a:pt x="156880" y="541"/>
                  <a:pt x="15691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gdfbfcdb366_2_80"/>
          <p:cNvSpPr/>
          <p:nvPr/>
        </p:nvSpPr>
        <p:spPr>
          <a:xfrm rot="-5576637">
            <a:off x="5628441" y="3482236"/>
            <a:ext cx="3405784" cy="263129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tl" dir="2700000" dist="25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gdfbfcdb366_2_80"/>
          <p:cNvSpPr/>
          <p:nvPr/>
        </p:nvSpPr>
        <p:spPr>
          <a:xfrm rot="-176637">
            <a:off x="6097603" y="3198829"/>
            <a:ext cx="2432032" cy="3202946"/>
          </a:xfrm>
          <a:custGeom>
            <a:rect b="b" l="l" r="r" t="t"/>
            <a:pathLst>
              <a:path extrusionOk="0" h="3452654" w="2588701">
                <a:moveTo>
                  <a:pt x="15461" y="2284208"/>
                </a:moveTo>
                <a:cubicBezTo>
                  <a:pt x="19676" y="2197887"/>
                  <a:pt x="6668" y="2237186"/>
                  <a:pt x="8901" y="2194190"/>
                </a:cubicBezTo>
                <a:cubicBezTo>
                  <a:pt x="-6085" y="2161671"/>
                  <a:pt x="1909" y="2131818"/>
                  <a:pt x="4043" y="2115901"/>
                </a:cubicBezTo>
                <a:lnTo>
                  <a:pt x="11773" y="2064850"/>
                </a:lnTo>
                <a:lnTo>
                  <a:pt x="14515" y="1939430"/>
                </a:lnTo>
                <a:lnTo>
                  <a:pt x="14515" y="1888758"/>
                </a:lnTo>
                <a:cubicBezTo>
                  <a:pt x="13855" y="1860173"/>
                  <a:pt x="4632" y="1831116"/>
                  <a:pt x="3972" y="1802531"/>
                </a:cubicBezTo>
                <a:lnTo>
                  <a:pt x="12434" y="1743859"/>
                </a:lnTo>
                <a:cubicBezTo>
                  <a:pt x="11801" y="1162573"/>
                  <a:pt x="11169" y="581286"/>
                  <a:pt x="10536" y="0"/>
                </a:cubicBezTo>
                <a:lnTo>
                  <a:pt x="2558162" y="0"/>
                </a:lnTo>
                <a:cubicBezTo>
                  <a:pt x="2573139" y="43"/>
                  <a:pt x="2585270" y="12172"/>
                  <a:pt x="2585308" y="27148"/>
                </a:cubicBezTo>
                <a:cubicBezTo>
                  <a:pt x="2588419" y="569471"/>
                  <a:pt x="2589390" y="2217510"/>
                  <a:pt x="2588224" y="3450901"/>
                </a:cubicBezTo>
                <a:cubicBezTo>
                  <a:pt x="2588223" y="3451485"/>
                  <a:pt x="2588223" y="3452070"/>
                  <a:pt x="2588222" y="3452654"/>
                </a:cubicBezTo>
                <a:lnTo>
                  <a:pt x="37937" y="3452654"/>
                </a:lnTo>
                <a:cubicBezTo>
                  <a:pt x="25005" y="3452604"/>
                  <a:pt x="14549" y="3445541"/>
                  <a:pt x="14515" y="3436827"/>
                </a:cubicBezTo>
                <a:lnTo>
                  <a:pt x="16537" y="2350506"/>
                </a:lnTo>
                <a:cubicBezTo>
                  <a:pt x="8959" y="2325011"/>
                  <a:pt x="15001" y="2376719"/>
                  <a:pt x="15461" y="2284208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1" name="Google Shape;201;gdfbfcdb366_2_80"/>
          <p:cNvPicPr preferRelativeResize="0"/>
          <p:nvPr/>
        </p:nvPicPr>
        <p:blipFill rotWithShape="1">
          <a:blip r:embed="rId6">
            <a:alphaModFix/>
          </a:blip>
          <a:srcRect b="612" l="0" r="0" t="612"/>
          <a:stretch/>
        </p:blipFill>
        <p:spPr>
          <a:xfrm rot="-180767">
            <a:off x="6117720" y="3203857"/>
            <a:ext cx="2429308" cy="3199361"/>
          </a:xfrm>
          <a:custGeom>
            <a:rect b="b" l="l" r="r" t="t"/>
            <a:pathLst>
              <a:path extrusionOk="0" h="3202946" w="2432030">
                <a:moveTo>
                  <a:pt x="9898" y="0"/>
                </a:moveTo>
                <a:lnTo>
                  <a:pt x="2403340" y="0"/>
                </a:lnTo>
                <a:cubicBezTo>
                  <a:pt x="2417411" y="40"/>
                  <a:pt x="2428808" y="11292"/>
                  <a:pt x="2428843" y="25185"/>
                </a:cubicBezTo>
                <a:cubicBezTo>
                  <a:pt x="2431766" y="528285"/>
                  <a:pt x="2432678" y="2057132"/>
                  <a:pt x="2431583" y="3201320"/>
                </a:cubicBezTo>
                <a:cubicBezTo>
                  <a:pt x="2431582" y="3201862"/>
                  <a:pt x="2431582" y="3202404"/>
                  <a:pt x="2431581" y="3202946"/>
                </a:cubicBezTo>
                <a:lnTo>
                  <a:pt x="35640" y="3202946"/>
                </a:lnTo>
                <a:cubicBezTo>
                  <a:pt x="23491" y="3202900"/>
                  <a:pt x="13668" y="3196348"/>
                  <a:pt x="13636" y="3188264"/>
                </a:cubicBezTo>
                <a:lnTo>
                  <a:pt x="15535" y="2180509"/>
                </a:lnTo>
                <a:cubicBezTo>
                  <a:pt x="8416" y="2156858"/>
                  <a:pt x="14092" y="2204827"/>
                  <a:pt x="14525" y="2119006"/>
                </a:cubicBezTo>
                <a:cubicBezTo>
                  <a:pt x="18484" y="2038928"/>
                  <a:pt x="6264" y="2075385"/>
                  <a:pt x="8362" y="2035499"/>
                </a:cubicBezTo>
                <a:cubicBezTo>
                  <a:pt x="-5717" y="2005332"/>
                  <a:pt x="1793" y="1977638"/>
                  <a:pt x="3798" y="1962872"/>
                </a:cubicBezTo>
                <a:lnTo>
                  <a:pt x="11060" y="1915513"/>
                </a:lnTo>
                <a:lnTo>
                  <a:pt x="13636" y="1799164"/>
                </a:lnTo>
                <a:lnTo>
                  <a:pt x="13636" y="1752157"/>
                </a:lnTo>
                <a:cubicBezTo>
                  <a:pt x="13016" y="1725639"/>
                  <a:pt x="4351" y="1698683"/>
                  <a:pt x="3731" y="1672166"/>
                </a:cubicBezTo>
                <a:lnTo>
                  <a:pt x="11681" y="1617737"/>
                </a:lnTo>
                <a:cubicBezTo>
                  <a:pt x="11086" y="1078492"/>
                  <a:pt x="10492" y="539246"/>
                  <a:pt x="989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2" name="Google Shape;202;gdfbfcdb366_2_80"/>
          <p:cNvSpPr txBox="1"/>
          <p:nvPr>
            <p:ph type="title"/>
          </p:nvPr>
        </p:nvSpPr>
        <p:spPr>
          <a:xfrm>
            <a:off x="1219199" y="1195295"/>
            <a:ext cx="4876801" cy="285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ibre Franklin Thin"/>
              <a:buNone/>
            </a:pPr>
            <a:r>
              <a:rPr lang="en-US" sz="5400"/>
              <a:t>Lil Tigs: </a:t>
            </a:r>
            <a:br>
              <a:rPr lang="en-US" sz="5400"/>
            </a:br>
            <a:r>
              <a:rPr lang="en-US" sz="5400"/>
              <a:t>Alan, Troy, Hoang, Tram</a:t>
            </a:r>
            <a:endParaRPr/>
          </a:p>
        </p:txBody>
      </p:sp>
      <p:sp>
        <p:nvSpPr>
          <p:cNvPr id="203" name="Google Shape;203;gdfbfcdb366_2_80"/>
          <p:cNvSpPr/>
          <p:nvPr/>
        </p:nvSpPr>
        <p:spPr>
          <a:xfrm rot="8047906">
            <a:off x="10602550" y="3921498"/>
            <a:ext cx="444795" cy="1456076"/>
          </a:xfrm>
          <a:custGeom>
            <a:rect b="b" l="l" r="r" t="t"/>
            <a:pathLst>
              <a:path extrusionOk="0" h="1999290" w="555597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rotWithShape="1">
            <a:blip r:embed="rId7">
              <a:alphaModFix amt="84000"/>
            </a:blip>
            <a:tile algn="tl" flip="none" tx="0" sx="100000" ty="0" sy="100000"/>
          </a:blipFill>
          <a:ln>
            <a:noFill/>
          </a:ln>
          <a:effectLst>
            <a:outerShdw blurRad="63500" rotWithShape="0" algn="tr" dir="8100000" dist="127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" name="Google Shape;204;gdfbfcdb366_2_80"/>
          <p:cNvSpPr/>
          <p:nvPr/>
        </p:nvSpPr>
        <p:spPr>
          <a:xfrm rot="5280000">
            <a:off x="8623231" y="1192395"/>
            <a:ext cx="3417940" cy="2658276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tl" dir="2700000" dist="25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Google Shape;205;gdfbfcdb366_2_80"/>
          <p:cNvSpPr/>
          <p:nvPr/>
        </p:nvSpPr>
        <p:spPr>
          <a:xfrm rot="10680000">
            <a:off x="9126589" y="917277"/>
            <a:ext cx="2432032" cy="3202946"/>
          </a:xfrm>
          <a:custGeom>
            <a:rect b="b" l="l" r="r" t="t"/>
            <a:pathLst>
              <a:path extrusionOk="0" h="3452654" w="2588701">
                <a:moveTo>
                  <a:pt x="15461" y="2284208"/>
                </a:moveTo>
                <a:cubicBezTo>
                  <a:pt x="19676" y="2197887"/>
                  <a:pt x="6668" y="2237186"/>
                  <a:pt x="8901" y="2194190"/>
                </a:cubicBezTo>
                <a:cubicBezTo>
                  <a:pt x="-6085" y="2161671"/>
                  <a:pt x="1909" y="2131818"/>
                  <a:pt x="4043" y="2115901"/>
                </a:cubicBezTo>
                <a:lnTo>
                  <a:pt x="11773" y="2064850"/>
                </a:lnTo>
                <a:lnTo>
                  <a:pt x="14515" y="1939430"/>
                </a:lnTo>
                <a:lnTo>
                  <a:pt x="14515" y="1888758"/>
                </a:lnTo>
                <a:cubicBezTo>
                  <a:pt x="13855" y="1860173"/>
                  <a:pt x="4632" y="1831116"/>
                  <a:pt x="3972" y="1802531"/>
                </a:cubicBezTo>
                <a:lnTo>
                  <a:pt x="12434" y="1743859"/>
                </a:lnTo>
                <a:cubicBezTo>
                  <a:pt x="11801" y="1162573"/>
                  <a:pt x="11169" y="581286"/>
                  <a:pt x="10536" y="0"/>
                </a:cubicBezTo>
                <a:lnTo>
                  <a:pt x="2558162" y="0"/>
                </a:lnTo>
                <a:cubicBezTo>
                  <a:pt x="2573139" y="43"/>
                  <a:pt x="2585270" y="12172"/>
                  <a:pt x="2585308" y="27148"/>
                </a:cubicBezTo>
                <a:cubicBezTo>
                  <a:pt x="2588419" y="569471"/>
                  <a:pt x="2589390" y="2217510"/>
                  <a:pt x="2588224" y="3450901"/>
                </a:cubicBezTo>
                <a:cubicBezTo>
                  <a:pt x="2588223" y="3451485"/>
                  <a:pt x="2588223" y="3452070"/>
                  <a:pt x="2588222" y="3452654"/>
                </a:cubicBezTo>
                <a:lnTo>
                  <a:pt x="37937" y="3452654"/>
                </a:lnTo>
                <a:cubicBezTo>
                  <a:pt x="25005" y="3452604"/>
                  <a:pt x="14549" y="3445541"/>
                  <a:pt x="14515" y="3436827"/>
                </a:cubicBezTo>
                <a:lnTo>
                  <a:pt x="16537" y="2350506"/>
                </a:lnTo>
                <a:cubicBezTo>
                  <a:pt x="8959" y="2325011"/>
                  <a:pt x="15001" y="2376719"/>
                  <a:pt x="15461" y="2284208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6" name="Google Shape;206;gdfbfcdb366_2_80"/>
          <p:cNvPicPr preferRelativeResize="0"/>
          <p:nvPr/>
        </p:nvPicPr>
        <p:blipFill rotWithShape="1">
          <a:blip r:embed="rId8">
            <a:alphaModFix/>
          </a:blip>
          <a:srcRect b="6109" l="0" r="0" t="6109"/>
          <a:stretch/>
        </p:blipFill>
        <p:spPr>
          <a:xfrm rot="-120272">
            <a:off x="9124083" y="921684"/>
            <a:ext cx="2433520" cy="3204907"/>
          </a:xfrm>
          <a:custGeom>
            <a:rect b="b" l="l" r="r" t="t"/>
            <a:pathLst>
              <a:path extrusionOk="0" h="3202946" w="2432031">
                <a:moveTo>
                  <a:pt x="450" y="0"/>
                </a:moveTo>
                <a:lnTo>
                  <a:pt x="2396391" y="0"/>
                </a:lnTo>
                <a:cubicBezTo>
                  <a:pt x="2408540" y="47"/>
                  <a:pt x="2418364" y="6599"/>
                  <a:pt x="2418395" y="14682"/>
                </a:cubicBezTo>
                <a:lnTo>
                  <a:pt x="2416496" y="1022437"/>
                </a:lnTo>
                <a:cubicBezTo>
                  <a:pt x="2423615" y="1046088"/>
                  <a:pt x="2417939" y="998120"/>
                  <a:pt x="2417507" y="1083940"/>
                </a:cubicBezTo>
                <a:cubicBezTo>
                  <a:pt x="2413547" y="1164018"/>
                  <a:pt x="2425768" y="1127561"/>
                  <a:pt x="2423670" y="1167448"/>
                </a:cubicBezTo>
                <a:cubicBezTo>
                  <a:pt x="2437749" y="1197615"/>
                  <a:pt x="2430239" y="1225309"/>
                  <a:pt x="2428234" y="1240075"/>
                </a:cubicBezTo>
                <a:lnTo>
                  <a:pt x="2420972" y="1287433"/>
                </a:lnTo>
                <a:lnTo>
                  <a:pt x="2418395" y="1403783"/>
                </a:lnTo>
                <a:lnTo>
                  <a:pt x="2418395" y="1450790"/>
                </a:lnTo>
                <a:cubicBezTo>
                  <a:pt x="2419016" y="1477307"/>
                  <a:pt x="2427680" y="1504263"/>
                  <a:pt x="2428300" y="1530781"/>
                </a:cubicBezTo>
                <a:lnTo>
                  <a:pt x="2420351" y="1585209"/>
                </a:lnTo>
                <a:cubicBezTo>
                  <a:pt x="2420945" y="2124455"/>
                  <a:pt x="2421539" y="2663701"/>
                  <a:pt x="2422134" y="3202946"/>
                </a:cubicBezTo>
                <a:lnTo>
                  <a:pt x="28691" y="3202946"/>
                </a:lnTo>
                <a:cubicBezTo>
                  <a:pt x="14620" y="3202906"/>
                  <a:pt x="3223" y="3191654"/>
                  <a:pt x="3188" y="3177762"/>
                </a:cubicBezTo>
                <a:cubicBezTo>
                  <a:pt x="265" y="2674661"/>
                  <a:pt x="-647" y="1145814"/>
                  <a:pt x="448" y="1626"/>
                </a:cubicBezTo>
                <a:cubicBezTo>
                  <a:pt x="449" y="1085"/>
                  <a:pt x="449" y="542"/>
                  <a:pt x="45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07" name="Google Shape;207;gdfbfcdb366_2_80"/>
          <p:cNvGrpSpPr/>
          <p:nvPr/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8" name="Google Shape;208;gdfbfcdb366_2_80"/>
            <p:cNvGrpSpPr/>
            <p:nvPr/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9" name="Google Shape;209;gdfbfcdb366_2_80"/>
              <p:cNvCxnSpPr/>
              <p:nvPr/>
            </p:nvCxnSpPr>
            <p:spPr>
              <a:xfrm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gdfbfcdb366_2_80"/>
              <p:cNvCxnSpPr/>
              <p:nvPr/>
            </p:nvCxnSpPr>
            <p:spPr>
              <a:xfrm rot="-5400000"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11" name="Google Shape;211;gdfbfcdb366_2_80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7" name="Google Shape;217;p2"/>
          <p:cNvSpPr/>
          <p:nvPr/>
        </p:nvSpPr>
        <p:spPr>
          <a:xfrm>
            <a:off x="305663" y="217714"/>
            <a:ext cx="6968018" cy="6640286"/>
          </a:xfrm>
          <a:custGeom>
            <a:rect b="b" l="l" r="r" t="t"/>
            <a:pathLst>
              <a:path extrusionOk="0" h="6643444" w="6968018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8" name="Google Shape;218;p2"/>
          <p:cNvSpPr/>
          <p:nvPr/>
        </p:nvSpPr>
        <p:spPr>
          <a:xfrm>
            <a:off x="457764" y="379444"/>
            <a:ext cx="6678117" cy="6490996"/>
          </a:xfrm>
          <a:custGeom>
            <a:rect b="b" l="l" r="r" t="t"/>
            <a:pathLst>
              <a:path extrusionOk="0" h="6461436" w="6647705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Light bulb on yellow background with sketched light beams and cord" id="219" name="Google Shape;219;p2"/>
          <p:cNvPicPr preferRelativeResize="0"/>
          <p:nvPr/>
        </p:nvPicPr>
        <p:blipFill rotWithShape="1">
          <a:blip r:embed="rId4">
            <a:alphaModFix amt="84000"/>
          </a:blip>
          <a:srcRect b="-1" l="36727" r="-1" t="0"/>
          <a:stretch/>
        </p:blipFill>
        <p:spPr>
          <a:xfrm>
            <a:off x="457850" y="379444"/>
            <a:ext cx="6678117" cy="6490996"/>
          </a:xfrm>
          <a:custGeom>
            <a:rect b="b" l="l" r="r" t="t"/>
            <a:pathLst>
              <a:path extrusionOk="0" h="6461436" w="6647705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0" name="Google Shape;220;p2"/>
          <p:cNvSpPr txBox="1"/>
          <p:nvPr>
            <p:ph type="title"/>
          </p:nvPr>
        </p:nvSpPr>
        <p:spPr>
          <a:xfrm>
            <a:off x="5933208" y="681036"/>
            <a:ext cx="5572992" cy="1916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</a:pPr>
            <a:r>
              <a:rPr lang="en-US"/>
              <a:t>What is it?</a:t>
            </a:r>
            <a:endParaRPr/>
          </a:p>
        </p:txBody>
      </p:sp>
      <p:sp>
        <p:nvSpPr>
          <p:cNvPr id="221" name="Google Shape;221;p2"/>
          <p:cNvSpPr/>
          <p:nvPr/>
        </p:nvSpPr>
        <p:spPr>
          <a:xfrm rot="2830335">
            <a:off x="463402" y="118600"/>
            <a:ext cx="444795" cy="1868387"/>
          </a:xfrm>
          <a:custGeom>
            <a:rect b="b" l="l" r="r" t="t"/>
            <a:pathLst>
              <a:path extrusionOk="0" h="1868387" w="444795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rotWithShape="1">
            <a:blip r:embed="rId5">
              <a:alphaModFix amt="84000"/>
            </a:blip>
            <a:tile algn="tl" flip="none" tx="0" sx="100000" ty="0" sy="100000"/>
          </a:blipFill>
          <a:ln>
            <a:noFill/>
          </a:ln>
          <a:effectLst>
            <a:outerShdw blurRad="63500" rotWithShape="0" algn="tr" dir="8100000" dist="127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2" name="Google Shape;222;p2"/>
          <p:cNvSpPr txBox="1"/>
          <p:nvPr>
            <p:ph idx="1" type="body"/>
          </p:nvPr>
        </p:nvSpPr>
        <p:spPr>
          <a:xfrm>
            <a:off x="7791800" y="3060850"/>
            <a:ext cx="3597600" cy="3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/>
              <a:t>DeText is a Deep Text understanding framework for NLP related ranking, classification, and language generation tasks. It leverages semantic matching using deep neural networks to understand member intents in search and recommender systems.</a:t>
            </a:r>
            <a:endParaRPr sz="12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/>
              <a:t>As a general NLP framework, currently DeText can be applied to many tasks, including search &amp; recommendation ranking, multi-class classification and query understanding tasks.</a:t>
            </a:r>
            <a:endParaRPr/>
          </a:p>
        </p:txBody>
      </p:sp>
      <p:grpSp>
        <p:nvGrpSpPr>
          <p:cNvPr id="223" name="Google Shape;223;p2"/>
          <p:cNvGrpSpPr/>
          <p:nvPr/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24" name="Google Shape;224;p2"/>
            <p:cNvGrpSpPr/>
            <p:nvPr/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5" name="Google Shape;225;p2"/>
              <p:cNvCxnSpPr/>
              <p:nvPr/>
            </p:nvCxnSpPr>
            <p:spPr>
              <a:xfrm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2"/>
              <p:cNvCxnSpPr/>
              <p:nvPr/>
            </p:nvCxnSpPr>
            <p:spPr>
              <a:xfrm rot="-5400000"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27" name="Google Shape;227;p2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"/>
          <p:cNvSpPr txBox="1"/>
          <p:nvPr>
            <p:ph type="title"/>
          </p:nvPr>
        </p:nvSpPr>
        <p:spPr>
          <a:xfrm>
            <a:off x="1219200" y="365125"/>
            <a:ext cx="10096500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</a:pPr>
            <a:r>
              <a:rPr lang="en-US"/>
              <a:t>Design principles for DeText framework</a:t>
            </a:r>
            <a:endParaRPr/>
          </a:p>
        </p:txBody>
      </p:sp>
      <p:grpSp>
        <p:nvGrpSpPr>
          <p:cNvPr id="233" name="Google Shape;233;p3"/>
          <p:cNvGrpSpPr/>
          <p:nvPr/>
        </p:nvGrpSpPr>
        <p:grpSpPr>
          <a:xfrm>
            <a:off x="1219200" y="2398405"/>
            <a:ext cx="9493250" cy="3693420"/>
            <a:chOff x="0" y="80373"/>
            <a:chExt cx="9493250" cy="3693420"/>
          </a:xfrm>
        </p:grpSpPr>
        <p:sp>
          <p:nvSpPr>
            <p:cNvPr id="234" name="Google Shape;234;p3"/>
            <p:cNvSpPr/>
            <p:nvPr/>
          </p:nvSpPr>
          <p:spPr>
            <a:xfrm>
              <a:off x="0" y="80373"/>
              <a:ext cx="9493250" cy="656370"/>
            </a:xfrm>
            <a:prstGeom prst="roundRect">
              <a:avLst>
                <a:gd fmla="val 16667" name="adj"/>
              </a:avLst>
            </a:prstGeom>
            <a:solidFill>
              <a:srgbClr val="47B56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 txBox="1"/>
            <p:nvPr/>
          </p:nvSpPr>
          <p:spPr>
            <a:xfrm>
              <a:off x="32041" y="112414"/>
              <a:ext cx="9429168" cy="592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onsolas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Natural language understanding powered by state-of-the-art deep neural networks</a:t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0" y="736743"/>
              <a:ext cx="9493250" cy="651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0" y="736743"/>
              <a:ext cx="9493250" cy="651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1575" lIns="301400" spcFirstLastPara="1" rIns="120900" wrap="square" tIns="21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onsola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Automatic feature extraction with deep models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onsola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End-to-end training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onsola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Interaction modeling between ranking sources and targets</a:t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0" y="1387758"/>
              <a:ext cx="9493250" cy="656370"/>
            </a:xfrm>
            <a:prstGeom prst="roundRect">
              <a:avLst>
                <a:gd fmla="val 16667" name="adj"/>
              </a:avLst>
            </a:prstGeom>
            <a:solidFill>
              <a:srgbClr val="47B56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 txBox="1"/>
            <p:nvPr/>
          </p:nvSpPr>
          <p:spPr>
            <a:xfrm>
              <a:off x="32041" y="1419799"/>
              <a:ext cx="9429168" cy="592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onsolas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 general framework with great flexibility to meet requirement of different production applications.</a:t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0" y="2044128"/>
              <a:ext cx="9493250" cy="1073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 txBox="1"/>
            <p:nvPr/>
          </p:nvSpPr>
          <p:spPr>
            <a:xfrm>
              <a:off x="0" y="2044128"/>
              <a:ext cx="9493250" cy="1073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1575" lIns="301400" spcFirstLastPara="1" rIns="120900" wrap="square" tIns="21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onsola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Flexible deep model types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onsola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Multiple loss function choices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onsola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User defined source/target fields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onsola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Configurable network structure (layer sizes and #layers)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onsola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Tunable hyperparameters ...</a:t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0" y="3117423"/>
              <a:ext cx="9493250" cy="656370"/>
            </a:xfrm>
            <a:prstGeom prst="roundRect">
              <a:avLst>
                <a:gd fmla="val 16667" name="adj"/>
              </a:avLst>
            </a:prstGeom>
            <a:solidFill>
              <a:srgbClr val="47B56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32041" y="3149464"/>
              <a:ext cx="9429168" cy="592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onsolas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Reaching a good balance between effectiveness and efficiency to meet the industry requirements.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4"/>
          <p:cNvSpPr txBox="1"/>
          <p:nvPr>
            <p:ph type="title"/>
          </p:nvPr>
        </p:nvSpPr>
        <p:spPr>
          <a:xfrm>
            <a:off x="1219200" y="365125"/>
            <a:ext cx="107751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</a:pPr>
            <a:r>
              <a:rPr lang="en-US"/>
              <a:t>Framework of multiple components</a:t>
            </a:r>
            <a:endParaRPr/>
          </a:p>
        </p:txBody>
      </p:sp>
      <p:grpSp>
        <p:nvGrpSpPr>
          <p:cNvPr id="250" name="Google Shape;250;p4"/>
          <p:cNvGrpSpPr/>
          <p:nvPr/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1" name="Google Shape;251;p4"/>
            <p:cNvGrpSpPr/>
            <p:nvPr/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2" name="Google Shape;252;p4"/>
              <p:cNvCxnSpPr/>
              <p:nvPr/>
            </p:nvCxnSpPr>
            <p:spPr>
              <a:xfrm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4"/>
              <p:cNvCxnSpPr/>
              <p:nvPr/>
            </p:nvCxnSpPr>
            <p:spPr>
              <a:xfrm rot="-5400000"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54" name="Google Shape;254;p4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55" name="Google Shape;255;p4"/>
          <p:cNvGrpSpPr/>
          <p:nvPr/>
        </p:nvGrpSpPr>
        <p:grpSpPr>
          <a:xfrm>
            <a:off x="1063925" y="2318220"/>
            <a:ext cx="10075651" cy="3853508"/>
            <a:chOff x="0" y="470"/>
            <a:chExt cx="10075651" cy="3853508"/>
          </a:xfrm>
        </p:grpSpPr>
        <p:cxnSp>
          <p:nvCxnSpPr>
            <p:cNvPr id="256" name="Google Shape;256;p4"/>
            <p:cNvCxnSpPr/>
            <p:nvPr/>
          </p:nvCxnSpPr>
          <p:spPr>
            <a:xfrm>
              <a:off x="0" y="470"/>
              <a:ext cx="10075651" cy="0"/>
            </a:xfrm>
            <a:prstGeom prst="straightConnector1">
              <a:avLst/>
            </a:prstGeom>
            <a:solidFill>
              <a:srgbClr val="39B08F"/>
            </a:solidFill>
            <a:ln cap="flat" cmpd="sng" w="12700">
              <a:solidFill>
                <a:srgbClr val="39B08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7" name="Google Shape;257;p4"/>
            <p:cNvSpPr/>
            <p:nvPr/>
          </p:nvSpPr>
          <p:spPr>
            <a:xfrm>
              <a:off x="0" y="470"/>
              <a:ext cx="10075651" cy="770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 txBox="1"/>
            <p:nvPr/>
          </p:nvSpPr>
          <p:spPr>
            <a:xfrm>
              <a:off x="0" y="470"/>
              <a:ext cx="10075651" cy="770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nsolas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Word embedding layer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 It converts the sequence of words into a d by n matrix.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259" name="Google Shape;259;p4"/>
            <p:cNvCxnSpPr/>
            <p:nvPr/>
          </p:nvCxnSpPr>
          <p:spPr>
            <a:xfrm>
              <a:off x="0" y="771172"/>
              <a:ext cx="10075651" cy="0"/>
            </a:xfrm>
            <a:prstGeom prst="straightConnector1">
              <a:avLst/>
            </a:prstGeom>
            <a:solidFill>
              <a:srgbClr val="3CB6A2"/>
            </a:solidFill>
            <a:ln cap="flat" cmpd="sng" w="12700">
              <a:solidFill>
                <a:srgbClr val="3CB6A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0" name="Google Shape;260;p4"/>
            <p:cNvSpPr/>
            <p:nvPr/>
          </p:nvSpPr>
          <p:spPr>
            <a:xfrm>
              <a:off x="0" y="771172"/>
              <a:ext cx="10075651" cy="770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 txBox="1"/>
            <p:nvPr/>
          </p:nvSpPr>
          <p:spPr>
            <a:xfrm>
              <a:off x="0" y="771172"/>
              <a:ext cx="10075651" cy="770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nsolas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CNN/BERT/LSTM for text encoding layer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 It takes into the word embedding matrix as input and maps the text data into a fixed length embedding. It is worth noting that we adopt the representation-based methods over the interaction-based methods. The main reason is the computational complexity: The time complexity of interaction-based methods is at least O(mnd), which is one order higher than the representation-based methods max(O(md), O(nd).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262" name="Google Shape;262;p4"/>
            <p:cNvCxnSpPr/>
            <p:nvPr/>
          </p:nvCxnSpPr>
          <p:spPr>
            <a:xfrm>
              <a:off x="0" y="1541874"/>
              <a:ext cx="10075651" cy="0"/>
            </a:xfrm>
            <a:prstGeom prst="straightConnector1">
              <a:avLst/>
            </a:prstGeom>
            <a:solidFill>
              <a:srgbClr val="3EBCB4"/>
            </a:solidFill>
            <a:ln cap="flat" cmpd="sng" w="12700">
              <a:solidFill>
                <a:srgbClr val="3EBCB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3" name="Google Shape;263;p4"/>
            <p:cNvSpPr/>
            <p:nvPr/>
          </p:nvSpPr>
          <p:spPr>
            <a:xfrm>
              <a:off x="0" y="1541874"/>
              <a:ext cx="10075651" cy="770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 txBox="1"/>
            <p:nvPr/>
          </p:nvSpPr>
          <p:spPr>
            <a:xfrm>
              <a:off x="0" y="1541874"/>
              <a:ext cx="10075651" cy="770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nsolas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Interaction layer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 It generates deep features based on the text embeddings. Many options are provided, such as concatenation, cosine similarity, etc.</a:t>
              </a:r>
              <a:endParaRPr/>
            </a:p>
          </p:txBody>
        </p:sp>
        <p:cxnSp>
          <p:nvCxnSpPr>
            <p:cNvPr id="265" name="Google Shape;265;p4"/>
            <p:cNvCxnSpPr/>
            <p:nvPr/>
          </p:nvCxnSpPr>
          <p:spPr>
            <a:xfrm>
              <a:off x="0" y="2312575"/>
              <a:ext cx="10075651" cy="0"/>
            </a:xfrm>
            <a:prstGeom prst="straightConnector1">
              <a:avLst/>
            </a:prstGeom>
            <a:solidFill>
              <a:srgbClr val="43B9BF"/>
            </a:solidFill>
            <a:ln cap="flat" cmpd="sng" w="12700">
              <a:solidFill>
                <a:srgbClr val="43B9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6" name="Google Shape;266;p4"/>
            <p:cNvSpPr/>
            <p:nvPr/>
          </p:nvSpPr>
          <p:spPr>
            <a:xfrm>
              <a:off x="0" y="2312575"/>
              <a:ext cx="10075651" cy="770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 txBox="1"/>
            <p:nvPr/>
          </p:nvSpPr>
          <p:spPr>
            <a:xfrm>
              <a:off x="0" y="2312575"/>
              <a:ext cx="10075651" cy="770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nsolas"/>
                <a:buNone/>
              </a:pPr>
              <a:r>
                <a:rPr b="1" i="0" lang="en-US" sz="1200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Wide &amp; Deep Feature Processing</a:t>
              </a:r>
              <a:r>
                <a:rPr b="0" i="0" lang="en-US" sz="1200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 We combine the traditional features with the interaction features (deep features) in a wide &amp; deep fashion.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268" name="Google Shape;268;p4"/>
            <p:cNvCxnSpPr/>
            <p:nvPr/>
          </p:nvCxnSpPr>
          <p:spPr>
            <a:xfrm>
              <a:off x="0" y="3083277"/>
              <a:ext cx="10075651" cy="0"/>
            </a:xfrm>
            <a:prstGeom prst="straightConnector1">
              <a:avLst/>
            </a:prstGeom>
            <a:solidFill>
              <a:srgbClr val="49ADC1"/>
            </a:solidFill>
            <a:ln cap="flat" cmpd="sng" w="12700">
              <a:solidFill>
                <a:srgbClr val="49ADC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9" name="Google Shape;269;p4"/>
            <p:cNvSpPr/>
            <p:nvPr/>
          </p:nvSpPr>
          <p:spPr>
            <a:xfrm>
              <a:off x="0" y="3083277"/>
              <a:ext cx="10075651" cy="770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 txBox="1"/>
            <p:nvPr/>
          </p:nvSpPr>
          <p:spPr>
            <a:xfrm>
              <a:off x="0" y="3083277"/>
              <a:ext cx="10075651" cy="770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nsolas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MLP layer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 The MLP layer is to combine wide features and deep features.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76" name="Google Shape;276;p5"/>
          <p:cNvGrpSpPr/>
          <p:nvPr/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77" name="Google Shape;277;p5"/>
            <p:cNvGrpSpPr/>
            <p:nvPr/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8" name="Google Shape;278;p5"/>
              <p:cNvCxnSpPr/>
              <p:nvPr/>
            </p:nvCxnSpPr>
            <p:spPr>
              <a:xfrm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5"/>
              <p:cNvCxnSpPr/>
              <p:nvPr/>
            </p:nvCxnSpPr>
            <p:spPr>
              <a:xfrm rot="-5400000"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80" name="Google Shape;280;p5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81" name="Google Shape;281;p5"/>
          <p:cNvSpPr/>
          <p:nvPr/>
        </p:nvSpPr>
        <p:spPr>
          <a:xfrm>
            <a:off x="4925382" y="0"/>
            <a:ext cx="7266618" cy="6858000"/>
          </a:xfrm>
          <a:custGeom>
            <a:rect b="b" l="l" r="r" t="t"/>
            <a:pathLst>
              <a:path extrusionOk="0" h="6858000" w="7266618">
                <a:moveTo>
                  <a:pt x="414076" y="0"/>
                </a:moveTo>
                <a:lnTo>
                  <a:pt x="7266618" y="0"/>
                </a:lnTo>
                <a:lnTo>
                  <a:pt x="7266618" y="6858000"/>
                </a:lnTo>
                <a:lnTo>
                  <a:pt x="7086013" y="6858000"/>
                </a:lnTo>
                <a:lnTo>
                  <a:pt x="0" y="63995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5"/>
          <p:cNvSpPr/>
          <p:nvPr/>
        </p:nvSpPr>
        <p:spPr>
          <a:xfrm>
            <a:off x="5047762" y="1"/>
            <a:ext cx="7144238" cy="6763357"/>
          </a:xfrm>
          <a:custGeom>
            <a:rect b="b" l="l" r="r" t="t"/>
            <a:pathLst>
              <a:path extrusionOk="0" h="6763357" w="7144238">
                <a:moveTo>
                  <a:pt x="405160" y="0"/>
                </a:moveTo>
                <a:lnTo>
                  <a:pt x="7144238" y="0"/>
                </a:lnTo>
                <a:lnTo>
                  <a:pt x="7144238" y="6763357"/>
                </a:lnTo>
                <a:lnTo>
                  <a:pt x="6459827" y="6719077"/>
                </a:lnTo>
                <a:lnTo>
                  <a:pt x="6425309" y="6728146"/>
                </a:lnTo>
                <a:cubicBezTo>
                  <a:pt x="6409895" y="6726993"/>
                  <a:pt x="6394479" y="6725842"/>
                  <a:pt x="6379064" y="6724689"/>
                </a:cubicBezTo>
                <a:cubicBezTo>
                  <a:pt x="6372030" y="6715563"/>
                  <a:pt x="6365385" y="6732086"/>
                  <a:pt x="6358967" y="6735815"/>
                </a:cubicBezTo>
                <a:lnTo>
                  <a:pt x="6340027" y="6739948"/>
                </a:lnTo>
                <a:cubicBezTo>
                  <a:pt x="6335238" y="6739915"/>
                  <a:pt x="6330449" y="6739881"/>
                  <a:pt x="6325659" y="6739848"/>
                </a:cubicBezTo>
                <a:lnTo>
                  <a:pt x="6311135" y="6731574"/>
                </a:lnTo>
                <a:cubicBezTo>
                  <a:pt x="6306994" y="6730594"/>
                  <a:pt x="6305592" y="6735069"/>
                  <a:pt x="6300815" y="6733959"/>
                </a:cubicBezTo>
                <a:lnTo>
                  <a:pt x="6282467" y="6724911"/>
                </a:lnTo>
                <a:lnTo>
                  <a:pt x="6255353" y="6715920"/>
                </a:lnTo>
                <a:lnTo>
                  <a:pt x="6236864" y="6707006"/>
                </a:lnTo>
                <a:lnTo>
                  <a:pt x="6233355" y="6704418"/>
                </a:lnTo>
                <a:lnTo>
                  <a:pt x="6109120" y="6696380"/>
                </a:lnTo>
                <a:lnTo>
                  <a:pt x="6099785" y="6698416"/>
                </a:lnTo>
                <a:cubicBezTo>
                  <a:pt x="6089536" y="6696872"/>
                  <a:pt x="6079286" y="6695330"/>
                  <a:pt x="6069037" y="6693786"/>
                </a:cubicBezTo>
                <a:lnTo>
                  <a:pt x="6064316" y="6697077"/>
                </a:lnTo>
                <a:lnTo>
                  <a:pt x="6034319" y="6691540"/>
                </a:lnTo>
                <a:cubicBezTo>
                  <a:pt x="6024275" y="6691397"/>
                  <a:pt x="6006982" y="6689475"/>
                  <a:pt x="6001003" y="6692438"/>
                </a:cubicBezTo>
                <a:lnTo>
                  <a:pt x="5998001" y="6700454"/>
                </a:lnTo>
                <a:lnTo>
                  <a:pt x="5990691" y="6700703"/>
                </a:lnTo>
                <a:cubicBezTo>
                  <a:pt x="5990200" y="6700044"/>
                  <a:pt x="5979695" y="6699887"/>
                  <a:pt x="5979267" y="6699807"/>
                </a:cubicBezTo>
                <a:lnTo>
                  <a:pt x="5954209" y="6689568"/>
                </a:lnTo>
                <a:cubicBezTo>
                  <a:pt x="4960801" y="6624085"/>
                  <a:pt x="1011162" y="6377869"/>
                  <a:pt x="18822" y="6306907"/>
                </a:cubicBezTo>
                <a:cubicBezTo>
                  <a:pt x="7045" y="6306088"/>
                  <a:pt x="-1290" y="6286821"/>
                  <a:pt x="166" y="62637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5"/>
          <p:cNvSpPr txBox="1"/>
          <p:nvPr>
            <p:ph idx="1" type="body"/>
          </p:nvPr>
        </p:nvSpPr>
        <p:spPr>
          <a:xfrm>
            <a:off x="1219200" y="2955925"/>
            <a:ext cx="3440831" cy="3216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i="1" lang="en-US"/>
              <a:t>It is an end-to-end model where all the parameters are jointly updated to optimize the click probability.</a:t>
            </a:r>
            <a:endParaRPr/>
          </a:p>
        </p:txBody>
      </p:sp>
      <p:sp>
        <p:nvSpPr>
          <p:cNvPr id="284" name="Google Shape;284;p5"/>
          <p:cNvSpPr/>
          <p:nvPr/>
        </p:nvSpPr>
        <p:spPr>
          <a:xfrm rot="-3977527">
            <a:off x="5164842" y="5468998"/>
            <a:ext cx="465088" cy="1406400"/>
          </a:xfrm>
          <a:custGeom>
            <a:rect b="b" l="l" r="r" t="t"/>
            <a:pathLst>
              <a:path extrusionOk="0" h="1999290" w="555597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rotWithShape="1">
            <a:blip r:embed="rId3">
              <a:alphaModFix amt="84000"/>
            </a:blip>
            <a:tile algn="tl" flip="none" tx="0" sx="100000" ty="0" sy="100000"/>
          </a:blipFill>
          <a:ln>
            <a:noFill/>
          </a:ln>
          <a:effectLst>
            <a:outerShdw blurRad="63500" rotWithShape="0" algn="tr" dir="8100000" dist="127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Diagram&#10;&#10;Description automatically generated" id="285" name="Google Shape;2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11420">
            <a:off x="5308430" y="1054324"/>
            <a:ext cx="6869403" cy="465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1" name="Google Shape;291;p6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</a:pPr>
            <a:r>
              <a:rPr lang="en-US"/>
              <a:t>Model Flexibility</a:t>
            </a:r>
            <a:endParaRPr/>
          </a:p>
        </p:txBody>
      </p:sp>
      <p:grpSp>
        <p:nvGrpSpPr>
          <p:cNvPr id="292" name="Google Shape;292;p6"/>
          <p:cNvGrpSpPr/>
          <p:nvPr/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93" name="Google Shape;293;p6"/>
            <p:cNvGrpSpPr/>
            <p:nvPr/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94" name="Google Shape;294;p6"/>
              <p:cNvCxnSpPr/>
              <p:nvPr/>
            </p:nvCxnSpPr>
            <p:spPr>
              <a:xfrm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" name="Google Shape;295;p6"/>
              <p:cNvCxnSpPr/>
              <p:nvPr/>
            </p:nvCxnSpPr>
            <p:spPr>
              <a:xfrm rot="-5400000"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96" name="Google Shape;296;p6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1063925" y="2395137"/>
            <a:ext cx="10075651" cy="3699675"/>
            <a:chOff x="0" y="77387"/>
            <a:chExt cx="10075651" cy="3699675"/>
          </a:xfrm>
        </p:grpSpPr>
        <p:sp>
          <p:nvSpPr>
            <p:cNvPr id="298" name="Google Shape;298;p6"/>
            <p:cNvSpPr/>
            <p:nvPr/>
          </p:nvSpPr>
          <p:spPr>
            <a:xfrm>
              <a:off x="0" y="77387"/>
              <a:ext cx="10075651" cy="955597"/>
            </a:xfrm>
            <a:prstGeom prst="roundRect">
              <a:avLst>
                <a:gd fmla="val 16667" name="adj"/>
              </a:avLst>
            </a:prstGeom>
            <a:solidFill>
              <a:srgbClr val="39B08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 txBox="1"/>
            <p:nvPr/>
          </p:nvSpPr>
          <p:spPr>
            <a:xfrm>
              <a:off x="46648" y="124035"/>
              <a:ext cx="9982355" cy="862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onsolas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DeText is a general ranking framework that offers great flexibility for clients to build customized networks for their own use cases:</a:t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0" y="1032985"/>
              <a:ext cx="10075651" cy="1788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 txBox="1"/>
            <p:nvPr/>
          </p:nvSpPr>
          <p:spPr>
            <a:xfrm>
              <a:off x="0" y="1032985"/>
              <a:ext cx="10075651" cy="1788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319900" spcFirstLastPara="1" rIns="128000" wrap="square" tIns="228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onsolas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LTR/classification layer: in-house LTR loss implementation, or tf-ranking LTR loss, multi-class classification support.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onsolas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MLP layer: customizable number of layers and number of dimensions.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onsolas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Interaction layer: support Cosine Similarity, Outer Product, Hadamard Product, and Concatenation.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onsolas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Text embedding layer: support CNN, BERT, LSTM-Language-Model with customized parameters on filters, layers, dimensions, etc.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onsolas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Continuous feature normalization: element-wise scaling, value normalization.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onsolas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Categorical feature processing: modeled as entity embedding.</a:t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0" y="2821465"/>
              <a:ext cx="10075651" cy="955597"/>
            </a:xfrm>
            <a:prstGeom prst="roundRect">
              <a:avLst>
                <a:gd fmla="val 16667" name="adj"/>
              </a:avLst>
            </a:prstGeom>
            <a:solidFill>
              <a:srgbClr val="49ADC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 txBox="1"/>
            <p:nvPr/>
          </p:nvSpPr>
          <p:spPr>
            <a:xfrm>
              <a:off x="46648" y="2868113"/>
              <a:ext cx="9982355" cy="862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onsolas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All these can be customized via hyper-parameters in the DeText template. Note that tf-ranking is supported in the DeText framework, i.e., users can choose the LTR loss and metrics defined in DeText.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Thin"/>
              <a:buNone/>
            </a:pPr>
            <a:r>
              <a:rPr lang="en-US"/>
              <a:t>How to use it</a:t>
            </a:r>
            <a:endParaRPr/>
          </a:p>
        </p:txBody>
      </p:sp>
      <p:grpSp>
        <p:nvGrpSpPr>
          <p:cNvPr id="309" name="Google Shape;309;p7"/>
          <p:cNvGrpSpPr/>
          <p:nvPr/>
        </p:nvGrpSpPr>
        <p:grpSpPr>
          <a:xfrm>
            <a:off x="1219200" y="2319631"/>
            <a:ext cx="9493250" cy="3850968"/>
            <a:chOff x="0" y="1599"/>
            <a:chExt cx="9493250" cy="3850968"/>
          </a:xfrm>
        </p:grpSpPr>
        <p:sp>
          <p:nvSpPr>
            <p:cNvPr id="310" name="Google Shape;310;p7"/>
            <p:cNvSpPr/>
            <p:nvPr/>
          </p:nvSpPr>
          <p:spPr>
            <a:xfrm>
              <a:off x="0" y="1599"/>
              <a:ext cx="9493250" cy="810730"/>
            </a:xfrm>
            <a:prstGeom prst="roundRect">
              <a:avLst>
                <a:gd fmla="val 10000" name="adj"/>
              </a:avLst>
            </a:prstGeom>
            <a:solidFill>
              <a:srgbClr val="CDE5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245245" y="184013"/>
              <a:ext cx="445901" cy="44590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936393" y="1599"/>
              <a:ext cx="8556856" cy="810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 txBox="1"/>
            <p:nvPr/>
          </p:nvSpPr>
          <p:spPr>
            <a:xfrm>
              <a:off x="936393" y="1599"/>
              <a:ext cx="8556856" cy="810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00" lIns="85800" spcFirstLastPara="1" rIns="85800" wrap="square" tIns="85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Setup dev environment</a:t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0" y="1015012"/>
              <a:ext cx="9493250" cy="810730"/>
            </a:xfrm>
            <a:prstGeom prst="roundRect">
              <a:avLst>
                <a:gd fmla="val 10000" name="adj"/>
              </a:avLst>
            </a:prstGeom>
            <a:solidFill>
              <a:srgbClr val="CDE5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245245" y="1197426"/>
              <a:ext cx="445901" cy="44590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936393" y="1015012"/>
              <a:ext cx="8556856" cy="810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 txBox="1"/>
            <p:nvPr/>
          </p:nvSpPr>
          <p:spPr>
            <a:xfrm>
              <a:off x="936393" y="1015012"/>
              <a:ext cx="8556856" cy="810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00" lIns="85800" spcFirstLastPara="1" rIns="85800" wrap="square" tIns="85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Run tests</a:t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0" y="2028424"/>
              <a:ext cx="9493250" cy="810730"/>
            </a:xfrm>
            <a:prstGeom prst="roundRect">
              <a:avLst>
                <a:gd fmla="val 10000" name="adj"/>
              </a:avLst>
            </a:prstGeom>
            <a:solidFill>
              <a:srgbClr val="CDE5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245245" y="2210839"/>
              <a:ext cx="445901" cy="44590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936393" y="2028424"/>
              <a:ext cx="8556856" cy="810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 txBox="1"/>
            <p:nvPr/>
          </p:nvSpPr>
          <p:spPr>
            <a:xfrm>
              <a:off x="936393" y="2028424"/>
              <a:ext cx="8556856" cy="810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00" lIns="85800" spcFirstLastPara="1" rIns="85800" wrap="square" tIns="85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Checkout the demo notebooks</a:t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0" y="3041837"/>
              <a:ext cx="9493250" cy="810730"/>
            </a:xfrm>
            <a:prstGeom prst="roundRect">
              <a:avLst>
                <a:gd fmla="val 10000" name="adj"/>
              </a:avLst>
            </a:prstGeom>
            <a:solidFill>
              <a:srgbClr val="CDE5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245245" y="3224251"/>
              <a:ext cx="445901" cy="44590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936393" y="3041837"/>
              <a:ext cx="8556856" cy="810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 txBox="1"/>
            <p:nvPr/>
          </p:nvSpPr>
          <p:spPr>
            <a:xfrm>
              <a:off x="936393" y="3041837"/>
              <a:ext cx="8556856" cy="810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00" lIns="85800" spcFirstLastPara="1" rIns="85800" wrap="square" tIns="85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DeText training manual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8"/>
          <p:cNvGrpSpPr/>
          <p:nvPr/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31" name="Google Shape;331;p8"/>
            <p:cNvGrpSpPr/>
            <p:nvPr/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32" name="Google Shape;332;p8"/>
              <p:cNvCxnSpPr/>
              <p:nvPr/>
            </p:nvCxnSpPr>
            <p:spPr>
              <a:xfrm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8"/>
              <p:cNvCxnSpPr/>
              <p:nvPr/>
            </p:nvCxnSpPr>
            <p:spPr>
              <a:xfrm rot="-5400000"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334" name="Google Shape;334;p8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35" name="Google Shape;33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pinning turntable and bokeh" id="337" name="Google Shape;337;p8"/>
          <p:cNvPicPr preferRelativeResize="0"/>
          <p:nvPr/>
        </p:nvPicPr>
        <p:blipFill rotWithShape="1">
          <a:blip r:embed="rId4">
            <a:alphaModFix amt="84000"/>
          </a:blip>
          <a:srcRect b="9420" l="0" r="0" t="63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8"/>
          <p:cNvSpPr/>
          <p:nvPr/>
        </p:nvSpPr>
        <p:spPr>
          <a:xfrm rot="5400000">
            <a:off x="5565439" y="231439"/>
            <a:ext cx="6858000" cy="6395122"/>
          </a:xfrm>
          <a:prstGeom prst="rect">
            <a:avLst/>
          </a:prstGeom>
          <a:gradFill>
            <a:gsLst>
              <a:gs pos="0">
                <a:srgbClr val="000000">
                  <a:alpha val="34901"/>
                </a:srgbClr>
              </a:gs>
              <a:gs pos="37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8"/>
          <p:cNvSpPr txBox="1"/>
          <p:nvPr>
            <p:ph type="title"/>
          </p:nvPr>
        </p:nvSpPr>
        <p:spPr>
          <a:xfrm>
            <a:off x="2828925" y="689195"/>
            <a:ext cx="8677275" cy="2795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Libre Franklin Thin"/>
              <a:buNone/>
            </a:pPr>
            <a:r>
              <a:rPr i="1" lang="en-US" sz="5100">
                <a:solidFill>
                  <a:srgbClr val="000000"/>
                </a:solidFill>
                <a:highlight>
                  <a:srgbClr val="FFFF00"/>
                </a:highlight>
                <a:latin typeface="Libre Franklin Thin"/>
                <a:ea typeface="Libre Franklin Thin"/>
                <a:cs typeface="Libre Franklin Thin"/>
                <a:sym typeface="Libre Franklin Thin"/>
              </a:rPr>
              <a:t>The End.</a:t>
            </a:r>
            <a:br>
              <a:rPr i="1" lang="en-US" sz="5100">
                <a:solidFill>
                  <a:srgbClr val="000000"/>
                </a:solidFill>
                <a:highlight>
                  <a:srgbClr val="FFFF00"/>
                </a:highlight>
                <a:latin typeface="Libre Franklin Thin"/>
                <a:ea typeface="Libre Franklin Thin"/>
                <a:cs typeface="Libre Franklin Thin"/>
                <a:sym typeface="Libre Franklin Thin"/>
              </a:rPr>
            </a:br>
            <a:r>
              <a:rPr i="1" lang="en-US" sz="5100">
                <a:solidFill>
                  <a:srgbClr val="000000"/>
                </a:solidFill>
                <a:highlight>
                  <a:srgbClr val="FFFF00"/>
                </a:highlight>
                <a:latin typeface="Libre Franklin Thin"/>
                <a:ea typeface="Libre Franklin Thin"/>
                <a:cs typeface="Libre Franklin Thin"/>
                <a:sym typeface="Libre Franklin Thin"/>
              </a:rPr>
              <a:t>Thank You for Listening!</a:t>
            </a:r>
            <a:endParaRPr/>
          </a:p>
        </p:txBody>
      </p:sp>
      <p:grpSp>
        <p:nvGrpSpPr>
          <p:cNvPr id="340" name="Google Shape;340;p8"/>
          <p:cNvGrpSpPr/>
          <p:nvPr/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41" name="Google Shape;341;p8"/>
            <p:cNvGrpSpPr/>
            <p:nvPr/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42" name="Google Shape;342;p8"/>
              <p:cNvCxnSpPr/>
              <p:nvPr/>
            </p:nvCxnSpPr>
            <p:spPr>
              <a:xfrm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3" name="Google Shape;343;p8"/>
              <p:cNvCxnSpPr/>
              <p:nvPr/>
            </p:nvCxnSpPr>
            <p:spPr>
              <a:xfrm rot="-5400000">
                <a:off x="1028007" y="1994415"/>
                <a:ext cx="57571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344" name="Google Shape;344;p8"/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45" name="Google Shape;345;p8"/>
          <p:cNvSpPr txBox="1"/>
          <p:nvPr/>
        </p:nvSpPr>
        <p:spPr>
          <a:xfrm>
            <a:off x="532575" y="5595425"/>
            <a:ext cx="826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Reference: </a:t>
            </a:r>
            <a:r>
              <a:rPr lang="en-US" sz="1600" u="sng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https://github.com/linkedin/detext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etscapeVTI">
  <a:themeElements>
    <a:clrScheme name="AnalogousFromDarkSeedRightStep">
      <a:dk1>
        <a:srgbClr val="000000"/>
      </a:dk1>
      <a:lt1>
        <a:srgbClr val="FFFFFF"/>
      </a:lt1>
      <a:dk2>
        <a:srgbClr val="1B3022"/>
      </a:dk2>
      <a:lt2>
        <a:srgbClr val="F3F0F2"/>
      </a:lt2>
      <a:accent1>
        <a:srgbClr val="47B56B"/>
      </a:accent1>
      <a:accent2>
        <a:srgbClr val="3BB192"/>
      </a:accent2>
      <a:accent3>
        <a:srgbClr val="4CAFC1"/>
      </a:accent3>
      <a:accent4>
        <a:srgbClr val="3B6DB1"/>
      </a:accent4>
      <a:accent5>
        <a:srgbClr val="4D4EC3"/>
      </a:accent5>
      <a:accent6>
        <a:srgbClr val="6E3FB3"/>
      </a:accent6>
      <a:hlink>
        <a:srgbClr val="9B8933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etscapeVTI">
  <a:themeElements>
    <a:clrScheme name="AnalogousFromDarkSeedRightStep">
      <a:dk1>
        <a:srgbClr val="000000"/>
      </a:dk1>
      <a:lt1>
        <a:srgbClr val="FFFFFF"/>
      </a:lt1>
      <a:dk2>
        <a:srgbClr val="1B3022"/>
      </a:dk2>
      <a:lt2>
        <a:srgbClr val="F3F0F2"/>
      </a:lt2>
      <a:accent1>
        <a:srgbClr val="47B56B"/>
      </a:accent1>
      <a:accent2>
        <a:srgbClr val="3BB192"/>
      </a:accent2>
      <a:accent3>
        <a:srgbClr val="4CAFC1"/>
      </a:accent3>
      <a:accent4>
        <a:srgbClr val="3B6DB1"/>
      </a:accent4>
      <a:accent5>
        <a:srgbClr val="4D4EC3"/>
      </a:accent5>
      <a:accent6>
        <a:srgbClr val="6E3FB3"/>
      </a:accent6>
      <a:hlink>
        <a:srgbClr val="9B8933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2021-06-12T12:52:39Z</dcterms:created>
  <dc:creator>Tien Nguyen</dc:creator>
</cp:coreProperties>
</file>